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81" r:id="rId2"/>
    <p:sldId id="626" r:id="rId3"/>
    <p:sldId id="651" r:id="rId4"/>
    <p:sldId id="706" r:id="rId5"/>
    <p:sldId id="653" r:id="rId6"/>
    <p:sldId id="705" r:id="rId7"/>
    <p:sldId id="649" r:id="rId8"/>
    <p:sldId id="616" r:id="rId9"/>
    <p:sldId id="680" r:id="rId10"/>
    <p:sldId id="631" r:id="rId11"/>
    <p:sldId id="695" r:id="rId12"/>
    <p:sldId id="632" r:id="rId13"/>
    <p:sldId id="633" r:id="rId14"/>
    <p:sldId id="703" r:id="rId15"/>
    <p:sldId id="634" r:id="rId16"/>
    <p:sldId id="635" r:id="rId17"/>
    <p:sldId id="702" r:id="rId18"/>
    <p:sldId id="637" r:id="rId19"/>
    <p:sldId id="638" r:id="rId20"/>
    <p:sldId id="639" r:id="rId21"/>
    <p:sldId id="640" r:id="rId22"/>
    <p:sldId id="641" r:id="rId23"/>
    <p:sldId id="697" r:id="rId24"/>
    <p:sldId id="643" r:id="rId25"/>
    <p:sldId id="709" r:id="rId26"/>
    <p:sldId id="692" r:id="rId27"/>
    <p:sldId id="624" r:id="rId28"/>
    <p:sldId id="696" r:id="rId29"/>
    <p:sldId id="642" r:id="rId30"/>
    <p:sldId id="644" r:id="rId31"/>
    <p:sldId id="671" r:id="rId32"/>
    <p:sldId id="623" r:id="rId3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0066CC"/>
      </a:buClr>
      <a:buFont typeface="Webdings" pitchFamily="18" charset="2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0066CC"/>
      </a:buClr>
      <a:buFont typeface="Webdings" pitchFamily="18" charset="2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0066CC"/>
      </a:buClr>
      <a:buFont typeface="Webdings" pitchFamily="18" charset="2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0066CC"/>
      </a:buClr>
      <a:buFont typeface="Webdings" pitchFamily="18" charset="2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0066CC"/>
      </a:buClr>
      <a:buFont typeface="Webdings" pitchFamily="18" charset="2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6">
          <p15:clr>
            <a:srgbClr val="A4A3A4"/>
          </p15:clr>
        </p15:guide>
        <p15:guide id="2" orient="horz" pos="432">
          <p15:clr>
            <a:srgbClr val="A4A3A4"/>
          </p15:clr>
        </p15:guide>
        <p15:guide id="3">
          <p15:clr>
            <a:srgbClr val="A4A3A4"/>
          </p15:clr>
        </p15:guide>
        <p15:guide id="4" pos="5760">
          <p15:clr>
            <a:srgbClr val="A4A3A4"/>
          </p15:clr>
        </p15:guide>
        <p15:guide id="5" pos="1800">
          <p15:clr>
            <a:srgbClr val="A4A3A4"/>
          </p15:clr>
        </p15:guide>
        <p15:guide id="6" pos="3781">
          <p15:clr>
            <a:srgbClr val="A4A3A4"/>
          </p15:clr>
        </p15:guide>
        <p15:guide id="7" pos="3959">
          <p15:clr>
            <a:srgbClr val="A4A3A4"/>
          </p15:clr>
        </p15:guide>
        <p15:guide id="8" pos="1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FFCD"/>
    <a:srgbClr val="000000"/>
    <a:srgbClr val="FFFF99"/>
    <a:srgbClr val="FDD7D9"/>
    <a:srgbClr val="FBABAF"/>
    <a:srgbClr val="F97177"/>
    <a:srgbClr val="29A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8" autoAdjust="0"/>
    <p:restoredTop sz="95337" autoAdjust="0"/>
  </p:normalViewPr>
  <p:slideViewPr>
    <p:cSldViewPr snapToGrid="0">
      <p:cViewPr varScale="1">
        <p:scale>
          <a:sx n="94" d="100"/>
          <a:sy n="94" d="100"/>
        </p:scale>
        <p:origin x="944" y="200"/>
      </p:cViewPr>
      <p:guideLst>
        <p:guide orient="horz" pos="4136"/>
        <p:guide orient="horz" pos="432"/>
        <p:guide/>
        <p:guide pos="5760"/>
        <p:guide pos="1800"/>
        <p:guide pos="3781"/>
        <p:guide pos="3959"/>
        <p:guide pos="1979"/>
      </p:guideLst>
    </p:cSldViewPr>
  </p:slideViewPr>
  <p:outlineViewPr>
    <p:cViewPr>
      <p:scale>
        <a:sx n="33" d="100"/>
        <a:sy n="33" d="100"/>
      </p:scale>
      <p:origin x="0" y="-4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2" d="100"/>
          <a:sy n="32" d="100"/>
        </p:scale>
        <p:origin x="-1578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eel\Documents\Iodzahl%20Biosph&#228;ren&#246;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eel\Documents\Iodzahl%20Biosph&#228;ren&#246;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eel\Documents\Iodzahl%20Biosph&#228;ren&#246;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Tabelle2!$A$5</c:f>
              <c:strCache>
                <c:ptCount val="1"/>
                <c:pt idx="0">
                  <c:v>Rapsöl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993692038495188"/>
                  <c:y val="0.105126713327501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Tabelle2!$B$4:$H$4</c:f>
              <c:strCache>
                <c:ptCount val="7"/>
                <c:pt idx="0">
                  <c:v>Ölsäure</c:v>
                </c:pt>
                <c:pt idx="1">
                  <c:v>Linolsäure</c:v>
                </c:pt>
                <c:pt idx="2">
                  <c:v>α-Linolensäure</c:v>
                </c:pt>
                <c:pt idx="3">
                  <c:v>Palmitinsäure</c:v>
                </c:pt>
                <c:pt idx="6">
                  <c:v>sonstige</c:v>
                </c:pt>
              </c:strCache>
            </c:strRef>
          </c:cat>
          <c:val>
            <c:numRef>
              <c:f>Tabelle2!$B$5:$H$5</c:f>
              <c:numCache>
                <c:formatCode>#.000</c:formatCode>
                <c:ptCount val="7"/>
                <c:pt idx="0">
                  <c:v>71.3</c:v>
                </c:pt>
                <c:pt idx="1">
                  <c:v>13.2</c:v>
                </c:pt>
                <c:pt idx="2">
                  <c:v>9.200000000000001</c:v>
                </c:pt>
                <c:pt idx="3">
                  <c:v>1.86</c:v>
                </c:pt>
                <c:pt idx="6">
                  <c:v>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de-DE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627987022455527"/>
          <c:y val="0.122177311169437"/>
          <c:w val="0.359050014581511"/>
          <c:h val="0.838336958975884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5731193978111"/>
          <c:y val="0.0364784245916283"/>
        </c:manualLayout>
      </c:layout>
      <c:overlay val="0"/>
      <c:txPr>
        <a:bodyPr/>
        <a:lstStyle/>
        <a:p>
          <a:pPr algn="l"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Tabelle1!$I$104</c:f>
              <c:strCache>
                <c:ptCount val="1"/>
                <c:pt idx="0">
                  <c:v>Leinsamenöl</c:v>
                </c:pt>
              </c:strCache>
            </c:strRef>
          </c:tx>
          <c:dPt>
            <c:idx val="2"/>
            <c:bubble3D val="0"/>
            <c:spPr>
              <a:solidFill>
                <a:srgbClr val="FFCC66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spPr>
              <a:solidFill>
                <a:srgbClr val="FBABAF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Tabelle1!$J$103:$N$103</c:f>
              <c:strCache>
                <c:ptCount val="5"/>
                <c:pt idx="0">
                  <c:v>Stearinsäure</c:v>
                </c:pt>
                <c:pt idx="1">
                  <c:v>Palmitinsäure</c:v>
                </c:pt>
                <c:pt idx="2">
                  <c:v>Ölsäure</c:v>
                </c:pt>
                <c:pt idx="3">
                  <c:v>Linolsäure</c:v>
                </c:pt>
                <c:pt idx="4">
                  <c:v>α-Linolensäure</c:v>
                </c:pt>
              </c:strCache>
            </c:strRef>
          </c:cat>
          <c:val>
            <c:numRef>
              <c:f>Tabelle1!$J$104:$N$104</c:f>
              <c:numCache>
                <c:formatCode>#.000</c:formatCode>
                <c:ptCount val="5"/>
                <c:pt idx="0">
                  <c:v>5.87</c:v>
                </c:pt>
                <c:pt idx="1">
                  <c:v>3.91</c:v>
                </c:pt>
                <c:pt idx="2">
                  <c:v>17.39</c:v>
                </c:pt>
                <c:pt idx="3">
                  <c:v>16.41</c:v>
                </c:pt>
                <c:pt idx="4">
                  <c:v>56.41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029549002453"/>
          <c:y val="0.325897108146315"/>
          <c:w val="0.257721982056165"/>
          <c:h val="0.46585977904526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303446738969"/>
          <c:y val="0.0364784245916283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Tabelle1!$I$114</c:f>
              <c:strCache>
                <c:ptCount val="1"/>
                <c:pt idx="0">
                  <c:v>Leindotteröl</c:v>
                </c:pt>
              </c:strCache>
            </c:strRef>
          </c:tx>
          <c:dPt>
            <c:idx val="3"/>
            <c:bubble3D val="0"/>
            <c:spPr>
              <a:solidFill>
                <a:srgbClr val="FFCC66"/>
              </a:solidFill>
            </c:spPr>
          </c:dPt>
          <c:dPt>
            <c:idx val="4"/>
            <c:bubble3D val="0"/>
            <c:spPr>
              <a:solidFill>
                <a:srgbClr val="99FF33"/>
              </a:solidFill>
            </c:spPr>
          </c:dPt>
          <c:dPt>
            <c:idx val="5"/>
            <c:bubble3D val="0"/>
            <c:spPr>
              <a:solidFill>
                <a:srgbClr val="FBABAF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Tabelle1!$J$113:$O$113</c:f>
              <c:strCache>
                <c:ptCount val="6"/>
                <c:pt idx="0">
                  <c:v>Stearinsäure</c:v>
                </c:pt>
                <c:pt idx="1">
                  <c:v>Palmitinsäure</c:v>
                </c:pt>
                <c:pt idx="2">
                  <c:v>Eicosensäure</c:v>
                </c:pt>
                <c:pt idx="3">
                  <c:v>Ölsäure</c:v>
                </c:pt>
                <c:pt idx="4">
                  <c:v>Linolsäure</c:v>
                </c:pt>
                <c:pt idx="5">
                  <c:v>α-Linolensäure</c:v>
                </c:pt>
              </c:strCache>
            </c:strRef>
          </c:cat>
          <c:val>
            <c:numRef>
              <c:f>Tabelle1!$J$114:$O$114</c:f>
              <c:numCache>
                <c:formatCode>#.000</c:formatCode>
                <c:ptCount val="6"/>
                <c:pt idx="0">
                  <c:v>6.997518610421836</c:v>
                </c:pt>
                <c:pt idx="1">
                  <c:v>12.35732009925558</c:v>
                </c:pt>
                <c:pt idx="2">
                  <c:v>4.466501240694789</c:v>
                </c:pt>
                <c:pt idx="3">
                  <c:v>9.181141439205955</c:v>
                </c:pt>
                <c:pt idx="4">
                  <c:v>22.33250620347393</c:v>
                </c:pt>
                <c:pt idx="5">
                  <c:v>44.66501240694792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5365068002863"/>
          <c:y val="0.323178534190544"/>
          <c:w val="0.255933633295838"/>
          <c:h val="0.44338145597025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4FA9D-A9C4-A64E-B2C3-F73A9B41A934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532C25E-0C33-294D-BBEB-60DB811EBBA6}">
      <dgm:prSet phldrT="[Text]"/>
      <dgm:spPr/>
      <dgm:t>
        <a:bodyPr/>
        <a:lstStyle/>
        <a:p>
          <a:r>
            <a:rPr lang="de-DE" dirty="0" smtClean="0"/>
            <a:t>Nachhaltige Chemie</a:t>
          </a:r>
          <a:endParaRPr lang="de-DE" dirty="0"/>
        </a:p>
      </dgm:t>
    </dgm:pt>
    <dgm:pt modelId="{E4BDD74E-C341-1F42-86B7-728A4ECF975F}" type="parTrans" cxnId="{7A96F7DE-5D5E-4640-838F-6337FFBEB0AB}">
      <dgm:prSet/>
      <dgm:spPr/>
      <dgm:t>
        <a:bodyPr/>
        <a:lstStyle/>
        <a:p>
          <a:endParaRPr lang="de-DE"/>
        </a:p>
      </dgm:t>
    </dgm:pt>
    <dgm:pt modelId="{ADAFC475-42EC-0C46-B9F4-20A0DC915880}" type="sibTrans" cxnId="{7A96F7DE-5D5E-4640-838F-6337FFBEB0AB}">
      <dgm:prSet/>
      <dgm:spPr/>
      <dgm:t>
        <a:bodyPr/>
        <a:lstStyle/>
        <a:p>
          <a:endParaRPr lang="de-DE"/>
        </a:p>
      </dgm:t>
    </dgm:pt>
    <dgm:pt modelId="{21B1897E-CCF7-C04C-B041-9210FF84D154}">
      <dgm:prSet phldrT="[Text]"/>
      <dgm:spPr/>
      <dgm:t>
        <a:bodyPr/>
        <a:lstStyle/>
        <a:p>
          <a:r>
            <a:rPr lang="de-DE" dirty="0" smtClean="0"/>
            <a:t>Nachwachsende Rohstoffe (Biomasse)</a:t>
          </a:r>
          <a:endParaRPr lang="de-DE" dirty="0"/>
        </a:p>
      </dgm:t>
    </dgm:pt>
    <dgm:pt modelId="{9AB3CEA0-F192-8042-AC9C-5B1A72F2676D}" type="parTrans" cxnId="{0F8DD80A-D7DB-8E46-8681-89CEB8C52BC1}">
      <dgm:prSet/>
      <dgm:spPr/>
      <dgm:t>
        <a:bodyPr/>
        <a:lstStyle/>
        <a:p>
          <a:endParaRPr lang="de-DE"/>
        </a:p>
      </dgm:t>
    </dgm:pt>
    <dgm:pt modelId="{701765F2-F989-5543-9814-923D82C53E16}" type="sibTrans" cxnId="{0F8DD80A-D7DB-8E46-8681-89CEB8C52BC1}">
      <dgm:prSet/>
      <dgm:spPr/>
      <dgm:t>
        <a:bodyPr/>
        <a:lstStyle/>
        <a:p>
          <a:endParaRPr lang="de-DE"/>
        </a:p>
      </dgm:t>
    </dgm:pt>
    <dgm:pt modelId="{4432DE05-2093-154A-A991-025E8977D69C}">
      <dgm:prSet phldrT="[Text]"/>
      <dgm:spPr/>
      <dgm:t>
        <a:bodyPr/>
        <a:lstStyle/>
        <a:p>
          <a:r>
            <a:rPr lang="de-DE" dirty="0" smtClean="0"/>
            <a:t>Nachhaltige (Organische) Synthesen</a:t>
          </a:r>
          <a:endParaRPr lang="de-DE" dirty="0"/>
        </a:p>
      </dgm:t>
    </dgm:pt>
    <dgm:pt modelId="{959095B5-970C-CA44-A53B-DCF31584436B}" type="parTrans" cxnId="{7CDBC3AB-5877-F84C-9FC0-97A481989C85}">
      <dgm:prSet/>
      <dgm:spPr/>
      <dgm:t>
        <a:bodyPr/>
        <a:lstStyle/>
        <a:p>
          <a:endParaRPr lang="de-DE"/>
        </a:p>
      </dgm:t>
    </dgm:pt>
    <dgm:pt modelId="{FABE8AC0-098C-CB44-910D-12DCC2C54908}" type="sibTrans" cxnId="{7CDBC3AB-5877-F84C-9FC0-97A481989C85}">
      <dgm:prSet/>
      <dgm:spPr/>
      <dgm:t>
        <a:bodyPr/>
        <a:lstStyle/>
        <a:p>
          <a:endParaRPr lang="de-DE"/>
        </a:p>
      </dgm:t>
    </dgm:pt>
    <dgm:pt modelId="{51B917CD-E236-254F-94BE-3CF1026DA69D}">
      <dgm:prSet phldrT="[Text]"/>
      <dgm:spPr/>
      <dgm:t>
        <a:bodyPr/>
        <a:lstStyle/>
        <a:p>
          <a:r>
            <a:rPr lang="de-DE" dirty="0" smtClean="0"/>
            <a:t>Langlebigkeit von Produkten</a:t>
          </a:r>
          <a:endParaRPr lang="de-DE" dirty="0"/>
        </a:p>
      </dgm:t>
    </dgm:pt>
    <dgm:pt modelId="{6AB4A36F-7232-D040-8D62-4352C02A0C3A}" type="parTrans" cxnId="{35AE1D68-2F1A-7B4F-AB77-B8CE5050B8F8}">
      <dgm:prSet/>
      <dgm:spPr/>
      <dgm:t>
        <a:bodyPr/>
        <a:lstStyle/>
        <a:p>
          <a:endParaRPr lang="de-DE"/>
        </a:p>
      </dgm:t>
    </dgm:pt>
    <dgm:pt modelId="{A040E92B-7054-8F4D-B472-739439EA00A4}" type="sibTrans" cxnId="{35AE1D68-2F1A-7B4F-AB77-B8CE5050B8F8}">
      <dgm:prSet/>
      <dgm:spPr/>
      <dgm:t>
        <a:bodyPr/>
        <a:lstStyle/>
        <a:p>
          <a:endParaRPr lang="de-DE"/>
        </a:p>
      </dgm:t>
    </dgm:pt>
    <dgm:pt modelId="{474532F3-C759-3146-8EE8-E9F2273F63D2}">
      <dgm:prSet phldrT="[Text]"/>
      <dgm:spPr/>
      <dgm:t>
        <a:bodyPr/>
        <a:lstStyle/>
        <a:p>
          <a:r>
            <a:rPr lang="de-DE" dirty="0" smtClean="0"/>
            <a:t>Nutzung regionaler Rohstoffe</a:t>
          </a:r>
          <a:endParaRPr lang="de-DE" dirty="0"/>
        </a:p>
      </dgm:t>
    </dgm:pt>
    <dgm:pt modelId="{78C3BAC1-41CF-6F47-89E2-17972CDEE4FE}" type="parTrans" cxnId="{2C94296B-2646-5747-A95B-54ED7CEC3C3B}">
      <dgm:prSet/>
      <dgm:spPr/>
      <dgm:t>
        <a:bodyPr/>
        <a:lstStyle/>
        <a:p>
          <a:endParaRPr lang="de-DE"/>
        </a:p>
      </dgm:t>
    </dgm:pt>
    <dgm:pt modelId="{272734BE-AFA2-CA4B-87A0-3969E63AD7B5}" type="sibTrans" cxnId="{2C94296B-2646-5747-A95B-54ED7CEC3C3B}">
      <dgm:prSet/>
      <dgm:spPr/>
      <dgm:t>
        <a:bodyPr/>
        <a:lstStyle/>
        <a:p>
          <a:endParaRPr lang="de-DE"/>
        </a:p>
      </dgm:t>
    </dgm:pt>
    <dgm:pt modelId="{C3836F88-0437-D34E-B8CE-00620E85FBC2}">
      <dgm:prSet phldrT="[Text]"/>
      <dgm:spPr/>
      <dgm:t>
        <a:bodyPr/>
        <a:lstStyle/>
        <a:p>
          <a:r>
            <a:rPr lang="de-DE" dirty="0" smtClean="0"/>
            <a:t>Speicherung regenerativer Energie</a:t>
          </a:r>
          <a:endParaRPr lang="de-DE" dirty="0"/>
        </a:p>
      </dgm:t>
    </dgm:pt>
    <dgm:pt modelId="{EBB56D71-925D-3842-B86A-2C329C81192F}" type="parTrans" cxnId="{F6BB6D6F-243C-B343-8F20-37225C98EC0B}">
      <dgm:prSet/>
      <dgm:spPr/>
      <dgm:t>
        <a:bodyPr/>
        <a:lstStyle/>
        <a:p>
          <a:endParaRPr lang="de-DE"/>
        </a:p>
      </dgm:t>
    </dgm:pt>
    <dgm:pt modelId="{AD39B956-9842-7B48-AEC2-83D5CFECE96E}" type="sibTrans" cxnId="{F6BB6D6F-243C-B343-8F20-37225C98EC0B}">
      <dgm:prSet/>
      <dgm:spPr/>
      <dgm:t>
        <a:bodyPr/>
        <a:lstStyle/>
        <a:p>
          <a:endParaRPr lang="de-DE"/>
        </a:p>
      </dgm:t>
    </dgm:pt>
    <dgm:pt modelId="{E4975AAD-C008-4442-A5C0-C7AA7ED5CDA0}">
      <dgm:prSet phldrT="[Text]"/>
      <dgm:spPr/>
      <dgm:t>
        <a:bodyPr/>
        <a:lstStyle/>
        <a:p>
          <a:r>
            <a:rPr lang="de-DE" dirty="0" smtClean="0"/>
            <a:t>Klimaschutz</a:t>
          </a:r>
          <a:endParaRPr lang="de-DE" dirty="0"/>
        </a:p>
      </dgm:t>
    </dgm:pt>
    <dgm:pt modelId="{F4F87356-D19A-2841-9C1A-77F13BE3C84D}" type="parTrans" cxnId="{D2645BF1-E573-284E-B637-076B874337C5}">
      <dgm:prSet/>
      <dgm:spPr/>
      <dgm:t>
        <a:bodyPr/>
        <a:lstStyle/>
        <a:p>
          <a:endParaRPr lang="de-DE"/>
        </a:p>
      </dgm:t>
    </dgm:pt>
    <dgm:pt modelId="{74122712-3145-A34C-8865-6D09FA09B190}" type="sibTrans" cxnId="{D2645BF1-E573-284E-B637-076B874337C5}">
      <dgm:prSet/>
      <dgm:spPr/>
      <dgm:t>
        <a:bodyPr/>
        <a:lstStyle/>
        <a:p>
          <a:endParaRPr lang="de-DE"/>
        </a:p>
      </dgm:t>
    </dgm:pt>
    <dgm:pt modelId="{228B6E15-8803-AB4E-AA5C-19556A910B74}">
      <dgm:prSet phldrT="[Text]" custScaleX="282983" custScaleY="59970" custRadScaleRad="169840" custRadScaleInc="-13832"/>
      <dgm:spPr/>
      <dgm:t>
        <a:bodyPr/>
        <a:lstStyle/>
        <a:p>
          <a:endParaRPr lang="de-DE"/>
        </a:p>
      </dgm:t>
    </dgm:pt>
    <dgm:pt modelId="{65E0E7A4-7622-3846-B434-7C32BBCB6B5D}" type="parTrans" cxnId="{725D01FE-2E16-5447-B153-28911AA7909B}">
      <dgm:prSet/>
      <dgm:spPr/>
      <dgm:t>
        <a:bodyPr/>
        <a:lstStyle/>
        <a:p>
          <a:endParaRPr lang="de-DE"/>
        </a:p>
      </dgm:t>
    </dgm:pt>
    <dgm:pt modelId="{46D32E3D-C8D3-CF46-B110-A45E397F4F64}" type="sibTrans" cxnId="{725D01FE-2E16-5447-B153-28911AA7909B}">
      <dgm:prSet/>
      <dgm:spPr/>
      <dgm:t>
        <a:bodyPr/>
        <a:lstStyle/>
        <a:p>
          <a:endParaRPr lang="de-DE"/>
        </a:p>
      </dgm:t>
    </dgm:pt>
    <dgm:pt modelId="{CD02B00D-52E5-464C-93E8-24AC79E452DA}">
      <dgm:prSet phldrT="[Text]"/>
      <dgm:spPr/>
      <dgm:t>
        <a:bodyPr/>
        <a:lstStyle/>
        <a:p>
          <a:r>
            <a:rPr lang="de-DE" dirty="0" smtClean="0"/>
            <a:t>Ressourceneffizienz</a:t>
          </a:r>
          <a:endParaRPr lang="de-DE" dirty="0"/>
        </a:p>
      </dgm:t>
    </dgm:pt>
    <dgm:pt modelId="{121B7F08-A960-134D-AAC9-3C1E52B5A362}" type="parTrans" cxnId="{D681557F-D65F-E248-AE97-58A85BD5BE64}">
      <dgm:prSet/>
      <dgm:spPr/>
      <dgm:t>
        <a:bodyPr/>
        <a:lstStyle/>
        <a:p>
          <a:endParaRPr lang="de-DE"/>
        </a:p>
      </dgm:t>
    </dgm:pt>
    <dgm:pt modelId="{73C489E4-CAA6-F74C-AC41-C334687FDF66}" type="sibTrans" cxnId="{D681557F-D65F-E248-AE97-58A85BD5BE64}">
      <dgm:prSet/>
      <dgm:spPr/>
      <dgm:t>
        <a:bodyPr/>
        <a:lstStyle/>
        <a:p>
          <a:endParaRPr lang="de-DE"/>
        </a:p>
      </dgm:t>
    </dgm:pt>
    <dgm:pt modelId="{7A34350B-3AC2-F842-8FE0-1C34A92D7D74}" type="pres">
      <dgm:prSet presAssocID="{0844FA9D-A9C4-A64E-B2C3-F73A9B41A9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7624B30-B66C-4A4B-8D76-90A578564964}" type="pres">
      <dgm:prSet presAssocID="{D532C25E-0C33-294D-BBEB-60DB811EBBA6}" presName="singleCycle" presStyleCnt="0"/>
      <dgm:spPr/>
    </dgm:pt>
    <dgm:pt modelId="{FB1B5AF2-9691-6241-9075-BAC88CBBA480}" type="pres">
      <dgm:prSet presAssocID="{D532C25E-0C33-294D-BBEB-60DB811EBBA6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05C381C4-2528-FF42-9E3B-F2F3F62A76C5}" type="pres">
      <dgm:prSet presAssocID="{9AB3CEA0-F192-8042-AC9C-5B1A72F2676D}" presName="Name56" presStyleLbl="parChTrans1D2" presStyleIdx="0" presStyleCnt="7"/>
      <dgm:spPr/>
      <dgm:t>
        <a:bodyPr/>
        <a:lstStyle/>
        <a:p>
          <a:endParaRPr lang="de-DE"/>
        </a:p>
      </dgm:t>
    </dgm:pt>
    <dgm:pt modelId="{C757FF23-5752-BE4A-A742-0AFF4C9C4927}" type="pres">
      <dgm:prSet presAssocID="{21B1897E-CCF7-C04C-B041-9210FF84D154}" presName="text0" presStyleLbl="node1" presStyleIdx="1" presStyleCnt="8" custScaleX="517420" custScaleY="61898" custRadScaleRad="140344" custRadScaleInc="-1196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C463BA-6398-E140-8122-1ACDEEEFADDA}" type="pres">
      <dgm:prSet presAssocID="{959095B5-970C-CA44-A53B-DCF31584436B}" presName="Name56" presStyleLbl="parChTrans1D2" presStyleIdx="1" presStyleCnt="7"/>
      <dgm:spPr/>
      <dgm:t>
        <a:bodyPr/>
        <a:lstStyle/>
        <a:p>
          <a:endParaRPr lang="de-DE"/>
        </a:p>
      </dgm:t>
    </dgm:pt>
    <dgm:pt modelId="{CB266E54-04EA-6D46-BE7E-A1D4120CF1A2}" type="pres">
      <dgm:prSet presAssocID="{4432DE05-2093-154A-A991-025E8977D69C}" presName="text0" presStyleLbl="node1" presStyleIdx="2" presStyleCnt="8" custScaleX="282983" custScaleY="92051" custRadScaleRad="197608" custRadScaleInc="-175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521EB7-DB8B-DB46-A7A7-EF924E95C3A8}" type="pres">
      <dgm:prSet presAssocID="{78C3BAC1-41CF-6F47-89E2-17972CDEE4FE}" presName="Name56" presStyleLbl="parChTrans1D2" presStyleIdx="2" presStyleCnt="7"/>
      <dgm:spPr/>
      <dgm:t>
        <a:bodyPr/>
        <a:lstStyle/>
        <a:p>
          <a:endParaRPr lang="de-DE"/>
        </a:p>
      </dgm:t>
    </dgm:pt>
    <dgm:pt modelId="{EC408AE5-BD82-D947-BE0E-2D4E9B637217}" type="pres">
      <dgm:prSet presAssocID="{474532F3-C759-3146-8EE8-E9F2273F63D2}" presName="text0" presStyleLbl="node1" presStyleIdx="3" presStyleCnt="8" custScaleX="282983" custScaleY="59970" custRadScaleRad="116947" custRadScaleInc="-528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2159F6-9A5B-D143-A5EF-61C7E13FCF52}" type="pres">
      <dgm:prSet presAssocID="{121B7F08-A960-134D-AAC9-3C1E52B5A362}" presName="Name56" presStyleLbl="parChTrans1D2" presStyleIdx="3" presStyleCnt="7"/>
      <dgm:spPr/>
      <dgm:t>
        <a:bodyPr/>
        <a:lstStyle/>
        <a:p>
          <a:endParaRPr lang="de-DE"/>
        </a:p>
      </dgm:t>
    </dgm:pt>
    <dgm:pt modelId="{96A1462C-3DF6-2340-AC77-4134B1873346}" type="pres">
      <dgm:prSet presAssocID="{CD02B00D-52E5-464C-93E8-24AC79E452DA}" presName="text0" presStyleLbl="node1" presStyleIdx="4" presStyleCnt="8" custScaleX="282983" custScaleY="59970" custRadScaleRad="95313" custRadScaleInc="1888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C5132F-CBDC-6645-AF14-5F56A0670067}" type="pres">
      <dgm:prSet presAssocID="{6AB4A36F-7232-D040-8D62-4352C02A0C3A}" presName="Name56" presStyleLbl="parChTrans1D2" presStyleIdx="4" presStyleCnt="7"/>
      <dgm:spPr/>
      <dgm:t>
        <a:bodyPr/>
        <a:lstStyle/>
        <a:p>
          <a:endParaRPr lang="de-DE"/>
        </a:p>
      </dgm:t>
    </dgm:pt>
    <dgm:pt modelId="{4A23287C-B00D-F748-A58C-9AC9B1624E32}" type="pres">
      <dgm:prSet presAssocID="{51B917CD-E236-254F-94BE-3CF1026DA69D}" presName="text0" presStyleLbl="node1" presStyleIdx="5" presStyleCnt="8" custScaleX="260836" custScaleY="96130" custRadScaleRad="143388" custRadScaleInc="2007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10C44A-B6BB-BF47-B0ED-A78B6466D343}" type="pres">
      <dgm:prSet presAssocID="{EBB56D71-925D-3842-B86A-2C329C81192F}" presName="Name56" presStyleLbl="parChTrans1D2" presStyleIdx="5" presStyleCnt="7"/>
      <dgm:spPr/>
      <dgm:t>
        <a:bodyPr/>
        <a:lstStyle/>
        <a:p>
          <a:endParaRPr lang="de-DE"/>
        </a:p>
      </dgm:t>
    </dgm:pt>
    <dgm:pt modelId="{11E18A06-62DD-524C-A5F0-416B4C7FFAF6}" type="pres">
      <dgm:prSet presAssocID="{C3836F88-0437-D34E-B8CE-00620E85FBC2}" presName="text0" presStyleLbl="node1" presStyleIdx="6" presStyleCnt="8" custScaleX="260836" custScaleY="96129" custRadScaleRad="158303" custRadScaleInc="-5213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A1E898-A184-FF4A-9509-B74B48827612}" type="pres">
      <dgm:prSet presAssocID="{F4F87356-D19A-2841-9C1A-77F13BE3C84D}" presName="Name56" presStyleLbl="parChTrans1D2" presStyleIdx="6" presStyleCnt="7"/>
      <dgm:spPr/>
      <dgm:t>
        <a:bodyPr/>
        <a:lstStyle/>
        <a:p>
          <a:endParaRPr lang="de-DE"/>
        </a:p>
      </dgm:t>
    </dgm:pt>
    <dgm:pt modelId="{EFC8D026-A2C0-7B4D-9F5F-B7707AE61EAE}" type="pres">
      <dgm:prSet presAssocID="{E4975AAD-C008-4442-A5C0-C7AA7ED5CDA0}" presName="text0" presStyleLbl="node1" presStyleIdx="7" presStyleCnt="8" custScaleX="260836" custScaleY="58030" custRadScaleRad="140595" custRadScaleInc="-459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DBC3AB-5877-F84C-9FC0-97A481989C85}" srcId="{D532C25E-0C33-294D-BBEB-60DB811EBBA6}" destId="{4432DE05-2093-154A-A991-025E8977D69C}" srcOrd="1" destOrd="0" parTransId="{959095B5-970C-CA44-A53B-DCF31584436B}" sibTransId="{FABE8AC0-098C-CB44-910D-12DCC2C54908}"/>
    <dgm:cxn modelId="{0F8DD80A-D7DB-8E46-8681-89CEB8C52BC1}" srcId="{D532C25E-0C33-294D-BBEB-60DB811EBBA6}" destId="{21B1897E-CCF7-C04C-B041-9210FF84D154}" srcOrd="0" destOrd="0" parTransId="{9AB3CEA0-F192-8042-AC9C-5B1A72F2676D}" sibTransId="{701765F2-F989-5543-9814-923D82C53E16}"/>
    <dgm:cxn modelId="{76A2BBC1-C71A-4905-9BD3-FF8CF66115DA}" type="presOf" srcId="{474532F3-C759-3146-8EE8-E9F2273F63D2}" destId="{EC408AE5-BD82-D947-BE0E-2D4E9B637217}" srcOrd="0" destOrd="0" presId="urn:microsoft.com/office/officeart/2008/layout/RadialCluster"/>
    <dgm:cxn modelId="{725D01FE-2E16-5447-B153-28911AA7909B}" srcId="{0844FA9D-A9C4-A64E-B2C3-F73A9B41A934}" destId="{228B6E15-8803-AB4E-AA5C-19556A910B74}" srcOrd="1" destOrd="0" parTransId="{65E0E7A4-7622-3846-B434-7C32BBCB6B5D}" sibTransId="{46D32E3D-C8D3-CF46-B110-A45E397F4F64}"/>
    <dgm:cxn modelId="{A29AB22A-C0D0-4388-A2F7-3BC5B6655B11}" type="presOf" srcId="{4432DE05-2093-154A-A991-025E8977D69C}" destId="{CB266E54-04EA-6D46-BE7E-A1D4120CF1A2}" srcOrd="0" destOrd="0" presId="urn:microsoft.com/office/officeart/2008/layout/RadialCluster"/>
    <dgm:cxn modelId="{A607FC35-0B5D-4D9A-A68B-8DA15E7220C5}" type="presOf" srcId="{9AB3CEA0-F192-8042-AC9C-5B1A72F2676D}" destId="{05C381C4-2528-FF42-9E3B-F2F3F62A76C5}" srcOrd="0" destOrd="0" presId="urn:microsoft.com/office/officeart/2008/layout/RadialCluster"/>
    <dgm:cxn modelId="{D2645BF1-E573-284E-B637-076B874337C5}" srcId="{D532C25E-0C33-294D-BBEB-60DB811EBBA6}" destId="{E4975AAD-C008-4442-A5C0-C7AA7ED5CDA0}" srcOrd="6" destOrd="0" parTransId="{F4F87356-D19A-2841-9C1A-77F13BE3C84D}" sibTransId="{74122712-3145-A34C-8865-6D09FA09B190}"/>
    <dgm:cxn modelId="{4580D525-8865-498F-9CD3-75B869EAB704}" type="presOf" srcId="{EBB56D71-925D-3842-B86A-2C329C81192F}" destId="{0010C44A-B6BB-BF47-B0ED-A78B6466D343}" srcOrd="0" destOrd="0" presId="urn:microsoft.com/office/officeart/2008/layout/RadialCluster"/>
    <dgm:cxn modelId="{F6BB6D6F-243C-B343-8F20-37225C98EC0B}" srcId="{D532C25E-0C33-294D-BBEB-60DB811EBBA6}" destId="{C3836F88-0437-D34E-B8CE-00620E85FBC2}" srcOrd="5" destOrd="0" parTransId="{EBB56D71-925D-3842-B86A-2C329C81192F}" sibTransId="{AD39B956-9842-7B48-AEC2-83D5CFECE96E}"/>
    <dgm:cxn modelId="{058F99BE-5C84-4AE0-871C-00FB5A23FB50}" type="presOf" srcId="{121B7F08-A960-134D-AAC9-3C1E52B5A362}" destId="{EB2159F6-9A5B-D143-A5EF-61C7E13FCF52}" srcOrd="0" destOrd="0" presId="urn:microsoft.com/office/officeart/2008/layout/RadialCluster"/>
    <dgm:cxn modelId="{D5CF349E-64CE-4B27-ADA7-0E2C31A16C7A}" type="presOf" srcId="{6AB4A36F-7232-D040-8D62-4352C02A0C3A}" destId="{4DC5132F-CBDC-6645-AF14-5F56A0670067}" srcOrd="0" destOrd="0" presId="urn:microsoft.com/office/officeart/2008/layout/RadialCluster"/>
    <dgm:cxn modelId="{2C94296B-2646-5747-A95B-54ED7CEC3C3B}" srcId="{D532C25E-0C33-294D-BBEB-60DB811EBBA6}" destId="{474532F3-C759-3146-8EE8-E9F2273F63D2}" srcOrd="2" destOrd="0" parTransId="{78C3BAC1-41CF-6F47-89E2-17972CDEE4FE}" sibTransId="{272734BE-AFA2-CA4B-87A0-3969E63AD7B5}"/>
    <dgm:cxn modelId="{1BBFA494-BD47-4327-8ED0-A79B1BE4EB17}" type="presOf" srcId="{D532C25E-0C33-294D-BBEB-60DB811EBBA6}" destId="{FB1B5AF2-9691-6241-9075-BAC88CBBA480}" srcOrd="0" destOrd="0" presId="urn:microsoft.com/office/officeart/2008/layout/RadialCluster"/>
    <dgm:cxn modelId="{D681557F-D65F-E248-AE97-58A85BD5BE64}" srcId="{D532C25E-0C33-294D-BBEB-60DB811EBBA6}" destId="{CD02B00D-52E5-464C-93E8-24AC79E452DA}" srcOrd="3" destOrd="0" parTransId="{121B7F08-A960-134D-AAC9-3C1E52B5A362}" sibTransId="{73C489E4-CAA6-F74C-AC41-C334687FDF66}"/>
    <dgm:cxn modelId="{35AE1D68-2F1A-7B4F-AB77-B8CE5050B8F8}" srcId="{D532C25E-0C33-294D-BBEB-60DB811EBBA6}" destId="{51B917CD-E236-254F-94BE-3CF1026DA69D}" srcOrd="4" destOrd="0" parTransId="{6AB4A36F-7232-D040-8D62-4352C02A0C3A}" sibTransId="{A040E92B-7054-8F4D-B472-739439EA00A4}"/>
    <dgm:cxn modelId="{3B6740AA-0ECA-41D0-B4E3-5355B1F61CD0}" type="presOf" srcId="{CD02B00D-52E5-464C-93E8-24AC79E452DA}" destId="{96A1462C-3DF6-2340-AC77-4134B1873346}" srcOrd="0" destOrd="0" presId="urn:microsoft.com/office/officeart/2008/layout/RadialCluster"/>
    <dgm:cxn modelId="{7A96F7DE-5D5E-4640-838F-6337FFBEB0AB}" srcId="{0844FA9D-A9C4-A64E-B2C3-F73A9B41A934}" destId="{D532C25E-0C33-294D-BBEB-60DB811EBBA6}" srcOrd="0" destOrd="0" parTransId="{E4BDD74E-C341-1F42-86B7-728A4ECF975F}" sibTransId="{ADAFC475-42EC-0C46-B9F4-20A0DC915880}"/>
    <dgm:cxn modelId="{E25EC4F4-C772-4650-BEFB-633080E9157C}" type="presOf" srcId="{51B917CD-E236-254F-94BE-3CF1026DA69D}" destId="{4A23287C-B00D-F748-A58C-9AC9B1624E32}" srcOrd="0" destOrd="0" presId="urn:microsoft.com/office/officeart/2008/layout/RadialCluster"/>
    <dgm:cxn modelId="{446C15CF-4284-49CB-8AF1-F5B7E6922073}" type="presOf" srcId="{21B1897E-CCF7-C04C-B041-9210FF84D154}" destId="{C757FF23-5752-BE4A-A742-0AFF4C9C4927}" srcOrd="0" destOrd="0" presId="urn:microsoft.com/office/officeart/2008/layout/RadialCluster"/>
    <dgm:cxn modelId="{CCDF293E-C1AB-42DA-B964-9D925C3CE8BB}" type="presOf" srcId="{F4F87356-D19A-2841-9C1A-77F13BE3C84D}" destId="{FEA1E898-A184-FF4A-9509-B74B48827612}" srcOrd="0" destOrd="0" presId="urn:microsoft.com/office/officeart/2008/layout/RadialCluster"/>
    <dgm:cxn modelId="{207E30A0-1F27-4C3F-8ECB-C008635A488B}" type="presOf" srcId="{959095B5-970C-CA44-A53B-DCF31584436B}" destId="{69C463BA-6398-E140-8122-1ACDEEEFADDA}" srcOrd="0" destOrd="0" presId="urn:microsoft.com/office/officeart/2008/layout/RadialCluster"/>
    <dgm:cxn modelId="{CB95D911-9A00-4B00-89A5-4828B5868249}" type="presOf" srcId="{E4975AAD-C008-4442-A5C0-C7AA7ED5CDA0}" destId="{EFC8D026-A2C0-7B4D-9F5F-B7707AE61EAE}" srcOrd="0" destOrd="0" presId="urn:microsoft.com/office/officeart/2008/layout/RadialCluster"/>
    <dgm:cxn modelId="{81B009BD-E706-4608-8ACF-27930517578A}" type="presOf" srcId="{78C3BAC1-41CF-6F47-89E2-17972CDEE4FE}" destId="{98521EB7-DB8B-DB46-A7A7-EF924E95C3A8}" srcOrd="0" destOrd="0" presId="urn:microsoft.com/office/officeart/2008/layout/RadialCluster"/>
    <dgm:cxn modelId="{170E2E78-4322-4C30-8630-66EA92877FCF}" type="presOf" srcId="{0844FA9D-A9C4-A64E-B2C3-F73A9B41A934}" destId="{7A34350B-3AC2-F842-8FE0-1C34A92D7D74}" srcOrd="0" destOrd="0" presId="urn:microsoft.com/office/officeart/2008/layout/RadialCluster"/>
    <dgm:cxn modelId="{542FC6AF-A5BB-40A8-91E0-BEA51CEABE68}" type="presOf" srcId="{C3836F88-0437-D34E-B8CE-00620E85FBC2}" destId="{11E18A06-62DD-524C-A5F0-416B4C7FFAF6}" srcOrd="0" destOrd="0" presId="urn:microsoft.com/office/officeart/2008/layout/RadialCluster"/>
    <dgm:cxn modelId="{B4F212FB-6D4B-45E4-8B24-F5BEE21F5EE2}" type="presParOf" srcId="{7A34350B-3AC2-F842-8FE0-1C34A92D7D74}" destId="{57624B30-B66C-4A4B-8D76-90A578564964}" srcOrd="0" destOrd="0" presId="urn:microsoft.com/office/officeart/2008/layout/RadialCluster"/>
    <dgm:cxn modelId="{48C4E4AD-1400-401C-95B5-B041CEC082DF}" type="presParOf" srcId="{57624B30-B66C-4A4B-8D76-90A578564964}" destId="{FB1B5AF2-9691-6241-9075-BAC88CBBA480}" srcOrd="0" destOrd="0" presId="urn:microsoft.com/office/officeart/2008/layout/RadialCluster"/>
    <dgm:cxn modelId="{C42F435A-D2B1-4BFE-9630-9AFAE8E47D3E}" type="presParOf" srcId="{57624B30-B66C-4A4B-8D76-90A578564964}" destId="{05C381C4-2528-FF42-9E3B-F2F3F62A76C5}" srcOrd="1" destOrd="0" presId="urn:microsoft.com/office/officeart/2008/layout/RadialCluster"/>
    <dgm:cxn modelId="{67995193-DECF-4381-8C31-A40E4C45D578}" type="presParOf" srcId="{57624B30-B66C-4A4B-8D76-90A578564964}" destId="{C757FF23-5752-BE4A-A742-0AFF4C9C4927}" srcOrd="2" destOrd="0" presId="urn:microsoft.com/office/officeart/2008/layout/RadialCluster"/>
    <dgm:cxn modelId="{956EC8EB-40B6-453F-90E2-674FD41FC616}" type="presParOf" srcId="{57624B30-B66C-4A4B-8D76-90A578564964}" destId="{69C463BA-6398-E140-8122-1ACDEEEFADDA}" srcOrd="3" destOrd="0" presId="urn:microsoft.com/office/officeart/2008/layout/RadialCluster"/>
    <dgm:cxn modelId="{C221028D-F780-49E9-B0D1-3FCF20E526EB}" type="presParOf" srcId="{57624B30-B66C-4A4B-8D76-90A578564964}" destId="{CB266E54-04EA-6D46-BE7E-A1D4120CF1A2}" srcOrd="4" destOrd="0" presId="urn:microsoft.com/office/officeart/2008/layout/RadialCluster"/>
    <dgm:cxn modelId="{375E5E5E-97E7-4534-A016-9E149BAF67EF}" type="presParOf" srcId="{57624B30-B66C-4A4B-8D76-90A578564964}" destId="{98521EB7-DB8B-DB46-A7A7-EF924E95C3A8}" srcOrd="5" destOrd="0" presId="urn:microsoft.com/office/officeart/2008/layout/RadialCluster"/>
    <dgm:cxn modelId="{1A01DB08-951E-489D-BA23-0FD441521535}" type="presParOf" srcId="{57624B30-B66C-4A4B-8D76-90A578564964}" destId="{EC408AE5-BD82-D947-BE0E-2D4E9B637217}" srcOrd="6" destOrd="0" presId="urn:microsoft.com/office/officeart/2008/layout/RadialCluster"/>
    <dgm:cxn modelId="{A63039E0-DB8F-4AE0-8724-CFA08FD4FC5F}" type="presParOf" srcId="{57624B30-B66C-4A4B-8D76-90A578564964}" destId="{EB2159F6-9A5B-D143-A5EF-61C7E13FCF52}" srcOrd="7" destOrd="0" presId="urn:microsoft.com/office/officeart/2008/layout/RadialCluster"/>
    <dgm:cxn modelId="{B840A86B-3065-4511-9ADA-12020ECB5B91}" type="presParOf" srcId="{57624B30-B66C-4A4B-8D76-90A578564964}" destId="{96A1462C-3DF6-2340-AC77-4134B1873346}" srcOrd="8" destOrd="0" presId="urn:microsoft.com/office/officeart/2008/layout/RadialCluster"/>
    <dgm:cxn modelId="{475C0EB9-C874-4B70-96B6-C4186EC35B42}" type="presParOf" srcId="{57624B30-B66C-4A4B-8D76-90A578564964}" destId="{4DC5132F-CBDC-6645-AF14-5F56A0670067}" srcOrd="9" destOrd="0" presId="urn:microsoft.com/office/officeart/2008/layout/RadialCluster"/>
    <dgm:cxn modelId="{8598AF0E-5928-4FB3-8786-204930659D34}" type="presParOf" srcId="{57624B30-B66C-4A4B-8D76-90A578564964}" destId="{4A23287C-B00D-F748-A58C-9AC9B1624E32}" srcOrd="10" destOrd="0" presId="urn:microsoft.com/office/officeart/2008/layout/RadialCluster"/>
    <dgm:cxn modelId="{ACFAE6F7-31F5-4553-AB5D-118B3F187BF9}" type="presParOf" srcId="{57624B30-B66C-4A4B-8D76-90A578564964}" destId="{0010C44A-B6BB-BF47-B0ED-A78B6466D343}" srcOrd="11" destOrd="0" presId="urn:microsoft.com/office/officeart/2008/layout/RadialCluster"/>
    <dgm:cxn modelId="{5476A435-2D29-4D77-8481-CE0D0B0A0D6C}" type="presParOf" srcId="{57624B30-B66C-4A4B-8D76-90A578564964}" destId="{11E18A06-62DD-524C-A5F0-416B4C7FFAF6}" srcOrd="12" destOrd="0" presId="urn:microsoft.com/office/officeart/2008/layout/RadialCluster"/>
    <dgm:cxn modelId="{37E495CC-F395-4EF3-9552-ADF72ABB0673}" type="presParOf" srcId="{57624B30-B66C-4A4B-8D76-90A578564964}" destId="{FEA1E898-A184-FF4A-9509-B74B48827612}" srcOrd="13" destOrd="0" presId="urn:microsoft.com/office/officeart/2008/layout/RadialCluster"/>
    <dgm:cxn modelId="{5C3CDD2D-F4A1-44E3-ADA1-FB6A57CEFB06}" type="presParOf" srcId="{57624B30-B66C-4A4B-8D76-90A578564964}" destId="{EFC8D026-A2C0-7B4D-9F5F-B7707AE61EA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B5AF2-9691-6241-9075-BAC88CBBA480}">
      <dsp:nvSpPr>
        <dsp:cNvPr id="0" name=""/>
        <dsp:cNvSpPr/>
      </dsp:nvSpPr>
      <dsp:spPr>
        <a:xfrm>
          <a:off x="3694465" y="1805162"/>
          <a:ext cx="1533770" cy="1533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Nachhaltige Chemie</a:t>
          </a:r>
          <a:endParaRPr lang="de-DE" sz="1900" kern="1200" dirty="0"/>
        </a:p>
      </dsp:txBody>
      <dsp:txXfrm>
        <a:off x="3769337" y="1880034"/>
        <a:ext cx="1384026" cy="1384026"/>
      </dsp:txXfrm>
    </dsp:sp>
    <dsp:sp modelId="{05C381C4-2528-FF42-9E3B-F2F3F62A76C5}">
      <dsp:nvSpPr>
        <dsp:cNvPr id="0" name=""/>
        <dsp:cNvSpPr/>
      </dsp:nvSpPr>
      <dsp:spPr>
        <a:xfrm rot="14177935">
          <a:off x="2857403" y="1220621"/>
          <a:ext cx="14052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2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7FF23-5752-BE4A-A742-0AFF4C9C4927}">
      <dsp:nvSpPr>
        <dsp:cNvPr id="0" name=""/>
        <dsp:cNvSpPr/>
      </dsp:nvSpPr>
      <dsp:spPr>
        <a:xfrm>
          <a:off x="299480" y="0"/>
          <a:ext cx="5317143" cy="63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Nachwachsende Rohstoffe (Biomasse)</a:t>
          </a:r>
          <a:endParaRPr lang="de-DE" sz="2400" kern="1200" dirty="0"/>
        </a:p>
      </dsp:txBody>
      <dsp:txXfrm>
        <a:off x="330531" y="31051"/>
        <a:ext cx="5255041" cy="573978"/>
      </dsp:txXfrm>
    </dsp:sp>
    <dsp:sp modelId="{69C463BA-6398-E140-8122-1ACDEEEFADDA}">
      <dsp:nvSpPr>
        <dsp:cNvPr id="0" name=""/>
        <dsp:cNvSpPr/>
      </dsp:nvSpPr>
      <dsp:spPr>
        <a:xfrm rot="19513245">
          <a:off x="5057000" y="1492700"/>
          <a:ext cx="1917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66E54-04EA-6D46-BE7E-A1D4120CF1A2}">
      <dsp:nvSpPr>
        <dsp:cNvPr id="0" name=""/>
        <dsp:cNvSpPr/>
      </dsp:nvSpPr>
      <dsp:spPr>
        <a:xfrm>
          <a:off x="6029860" y="0"/>
          <a:ext cx="2908007" cy="945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Nachhaltige (Organische) Synthesen</a:t>
          </a:r>
          <a:endParaRPr lang="de-DE" sz="2000" kern="1200" dirty="0"/>
        </a:p>
      </dsp:txBody>
      <dsp:txXfrm>
        <a:off x="6076037" y="46177"/>
        <a:ext cx="2815653" cy="853586"/>
      </dsp:txXfrm>
    </dsp:sp>
    <dsp:sp modelId="{98521EB7-DB8B-DB46-A7A7-EF924E95C3A8}">
      <dsp:nvSpPr>
        <dsp:cNvPr id="0" name=""/>
        <dsp:cNvSpPr/>
      </dsp:nvSpPr>
      <dsp:spPr>
        <a:xfrm rot="21555550">
          <a:off x="5228226" y="2560655"/>
          <a:ext cx="228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3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08AE5-BD82-D947-BE0E-2D4E9B637217}">
      <dsp:nvSpPr>
        <dsp:cNvPr id="0" name=""/>
        <dsp:cNvSpPr/>
      </dsp:nvSpPr>
      <dsp:spPr>
        <a:xfrm>
          <a:off x="5456545" y="2232244"/>
          <a:ext cx="2908007" cy="616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Nutzung regionaler Rohstoffe</a:t>
          </a:r>
          <a:endParaRPr lang="de-DE" sz="1700" kern="1200" dirty="0"/>
        </a:p>
      </dsp:txBody>
      <dsp:txXfrm>
        <a:off x="5486629" y="2262328"/>
        <a:ext cx="2847839" cy="556099"/>
      </dsp:txXfrm>
    </dsp:sp>
    <dsp:sp modelId="{EB2159F6-9A5B-D143-A5EF-61C7E13FCF52}">
      <dsp:nvSpPr>
        <dsp:cNvPr id="0" name=""/>
        <dsp:cNvSpPr/>
      </dsp:nvSpPr>
      <dsp:spPr>
        <a:xfrm rot="6770813">
          <a:off x="3562285" y="3721259"/>
          <a:ext cx="829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7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1462C-3DF6-2340-AC77-4134B1873346}">
      <dsp:nvSpPr>
        <dsp:cNvPr id="0" name=""/>
        <dsp:cNvSpPr/>
      </dsp:nvSpPr>
      <dsp:spPr>
        <a:xfrm>
          <a:off x="2232248" y="4103585"/>
          <a:ext cx="2908007" cy="616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Ressourceneffizienz</a:t>
          </a:r>
          <a:endParaRPr lang="de-DE" sz="2400" kern="1200" dirty="0"/>
        </a:p>
      </dsp:txBody>
      <dsp:txXfrm>
        <a:off x="2262332" y="4133669"/>
        <a:ext cx="2847839" cy="556099"/>
      </dsp:txXfrm>
    </dsp:sp>
    <dsp:sp modelId="{4DC5132F-CBDC-6645-AF14-5F56A0670067}">
      <dsp:nvSpPr>
        <dsp:cNvPr id="0" name=""/>
        <dsp:cNvSpPr/>
      </dsp:nvSpPr>
      <dsp:spPr>
        <a:xfrm rot="10040421">
          <a:off x="2861118" y="2836747"/>
          <a:ext cx="843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6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3287C-B00D-F748-A58C-9AC9B1624E32}">
      <dsp:nvSpPr>
        <dsp:cNvPr id="0" name=""/>
        <dsp:cNvSpPr/>
      </dsp:nvSpPr>
      <dsp:spPr>
        <a:xfrm>
          <a:off x="190954" y="2736297"/>
          <a:ext cx="2680418" cy="98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Langlebigkeit von Produkten</a:t>
          </a:r>
          <a:endParaRPr lang="de-DE" sz="2700" kern="1200" dirty="0"/>
        </a:p>
      </dsp:txBody>
      <dsp:txXfrm>
        <a:off x="239177" y="2784520"/>
        <a:ext cx="2583972" cy="891411"/>
      </dsp:txXfrm>
    </dsp:sp>
    <dsp:sp modelId="{0010C44A-B6BB-BF47-B0ED-A78B6466D343}">
      <dsp:nvSpPr>
        <dsp:cNvPr id="0" name=""/>
        <dsp:cNvSpPr/>
      </dsp:nvSpPr>
      <dsp:spPr>
        <a:xfrm rot="1985580">
          <a:off x="5106932" y="3480136"/>
          <a:ext cx="1495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55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18A06-62DD-524C-A5F0-416B4C7FFAF6}">
      <dsp:nvSpPr>
        <dsp:cNvPr id="0" name=""/>
        <dsp:cNvSpPr/>
      </dsp:nvSpPr>
      <dsp:spPr>
        <a:xfrm>
          <a:off x="5898890" y="3888432"/>
          <a:ext cx="2680418" cy="98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Speicherung regenerativer Energie</a:t>
          </a:r>
          <a:endParaRPr lang="de-DE" sz="2000" kern="1200" dirty="0"/>
        </a:p>
      </dsp:txBody>
      <dsp:txXfrm>
        <a:off x="5947113" y="3936655"/>
        <a:ext cx="2583972" cy="891400"/>
      </dsp:txXfrm>
    </dsp:sp>
    <dsp:sp modelId="{FEA1E898-A184-FF4A-9509-B74B48827612}">
      <dsp:nvSpPr>
        <dsp:cNvPr id="0" name=""/>
        <dsp:cNvSpPr/>
      </dsp:nvSpPr>
      <dsp:spPr>
        <a:xfrm rot="12405682">
          <a:off x="2347074" y="1864801"/>
          <a:ext cx="1423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36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8D026-A2C0-7B4D-9F5F-B7707AE61EAE}">
      <dsp:nvSpPr>
        <dsp:cNvPr id="0" name=""/>
        <dsp:cNvSpPr/>
      </dsp:nvSpPr>
      <dsp:spPr>
        <a:xfrm>
          <a:off x="491849" y="947955"/>
          <a:ext cx="2680418" cy="5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Klimaschutz</a:t>
          </a:r>
          <a:endParaRPr lang="de-DE" sz="2800" kern="1200" dirty="0"/>
        </a:p>
      </dsp:txBody>
      <dsp:txXfrm>
        <a:off x="520959" y="977065"/>
        <a:ext cx="2622198" cy="53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20" y="0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63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20" y="9721363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BCF56947-7748-4B6B-A7BA-AC162E0FEF2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230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20" y="0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39" y="4862371"/>
            <a:ext cx="5284798" cy="46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Textformatierung des Masters zu bearbeiten.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63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20" y="9721363"/>
            <a:ext cx="3075981" cy="5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95BE1D9-F97E-4455-913C-E9BCF09C24E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1631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de.wikipedia.org/wiki/Arachidons%C3%A4ure" TargetMode="External"/><Relationship Id="rId12" Type="http://schemas.openxmlformats.org/officeDocument/2006/relationships/hyperlink" Target="http://de.wikipedia.org/wiki/Eicosapentaens%C3%A4ure" TargetMode="External"/><Relationship Id="rId13" Type="http://schemas.openxmlformats.org/officeDocument/2006/relationships/hyperlink" Target="http://de.wikipedia.org/wiki/Docosahexaens%C3%A4ur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de.wikipedia.org/wiki/Zellmembran" TargetMode="External"/><Relationship Id="rId4" Type="http://schemas.openxmlformats.org/officeDocument/2006/relationships/hyperlink" Target="http://de.wikipedia.org/wiki/Omega-3-Fetts%C3%A4uren" TargetMode="External"/><Relationship Id="rId5" Type="http://schemas.openxmlformats.org/officeDocument/2006/relationships/hyperlink" Target="http://de.wikipedia.org/wiki/Myokardinfarkt" TargetMode="External"/><Relationship Id="rId6" Type="http://schemas.openxmlformats.org/officeDocument/2006/relationships/hyperlink" Target="http://de.wikipedia.org/w/index.php?title=Instabile_Plaques&amp;action=edit&amp;redlink=1" TargetMode="External"/><Relationship Id="rId7" Type="http://schemas.openxmlformats.org/officeDocument/2006/relationships/hyperlink" Target="http://de.wikipedia.org/wiki/Herzkranzgef%C3%A4%C3%9Fe" TargetMode="External"/><Relationship Id="rId8" Type="http://schemas.openxmlformats.org/officeDocument/2006/relationships/hyperlink" Target="http://de.wikipedia.org/wiki/Triglyceride" TargetMode="External"/><Relationship Id="rId9" Type="http://schemas.openxmlformats.org/officeDocument/2006/relationships/hyperlink" Target="http://de.wikipedia.org/wiki/Entz%C3%BCndungsmediator" TargetMode="External"/><Relationship Id="rId10" Type="http://schemas.openxmlformats.org/officeDocument/2006/relationships/hyperlink" Target="http://de.wikipedia.org/wiki/Kompetitive_Hemmu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25" y="817563"/>
            <a:ext cx="5443538" cy="4083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F89C-6834-49A8-861C-B9EEEB9BD61B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9682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Vieles genannt, aber im wesentlichen nur Ökonomie und Ökologie</a:t>
            </a:r>
          </a:p>
          <a:p>
            <a:endParaRPr lang="de-DE" altLang="de-DE" smtClean="0"/>
          </a:p>
          <a:p>
            <a:r>
              <a:rPr lang="de-DE" altLang="de-DE" smtClean="0"/>
              <a:t>Wichtig ist dabei auch, dass das Soziale nicht vergessen wird. </a:t>
            </a:r>
          </a:p>
          <a:p>
            <a:endParaRPr lang="de-DE" altLang="de-DE" smtClean="0"/>
          </a:p>
          <a:p>
            <a:r>
              <a:rPr lang="de-DE" altLang="de-DE" smtClean="0"/>
              <a:t>Nicht nur jetzt, sondern auch noch für die weiteren Generationen verantwortlich!</a:t>
            </a:r>
          </a:p>
          <a:p>
            <a:r>
              <a:rPr lang="de-DE" altLang="de-DE" smtClean="0"/>
              <a:t>----- Besprechungsnotizen (26.09.14 08:15) -----</a:t>
            </a:r>
          </a:p>
          <a:p>
            <a:r>
              <a:rPr lang="de-DE" altLang="de-DE" smtClean="0"/>
              <a:t>Was kann das jetzt aber für die Chemie bedeuten?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2445" indent="-297094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8377" indent="-23767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3728" indent="-23767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9079" indent="-23767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30" indent="-237675" defTabSz="4753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9780" indent="-237675" defTabSz="4753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5131" indent="-237675" defTabSz="4753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0482" indent="-237675" defTabSz="4753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4081CAE-3861-463E-90F6-502A445E4406}" type="slidenum">
              <a:rPr lang="de-DE" altLang="de-DE" sz="1200">
                <a:latin typeface="Calibri" panose="020F0502020204030204" pitchFamily="34" charset="0"/>
              </a:rPr>
              <a:pPr eaLnBrk="1" hangingPunct="1"/>
              <a:t>3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2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53E3-CAE6-47EF-862E-0F486B8756F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11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Eicosapentaen</a:t>
            </a:r>
            <a:r>
              <a:rPr lang="de-DE" dirty="0" smtClean="0"/>
              <a:t>- und Docosahexaensäure sind Bestandteile der </a:t>
            </a:r>
            <a:r>
              <a:rPr lang="de-DE" dirty="0" smtClean="0">
                <a:hlinkClick r:id="rId3" tooltip="Zellmembran"/>
              </a:rPr>
              <a:t>Zellmembranen</a:t>
            </a:r>
            <a:r>
              <a:rPr lang="de-DE" dirty="0" smtClean="0"/>
              <a:t> und wirken modulierend auf die Funktion verschiedenster Zellen. Deswegen gibt es nicht einen einzigen Wirkmechanismus dieser beiden Omega-3-Fettsäuren, sondern verschiedenste. In Untersuchungen am Menschen wurden folgende Wirkungen für </a:t>
            </a:r>
            <a:r>
              <a:rPr lang="de-DE" dirty="0" err="1" smtClean="0"/>
              <a:t>Eicosapentaen</a:t>
            </a:r>
            <a:r>
              <a:rPr lang="de-DE" dirty="0" smtClean="0"/>
              <a:t>- und Docosahexaensäure nachgewiesen</a:t>
            </a:r>
            <a:r>
              <a:rPr lang="de-DE" baseline="30000" dirty="0" smtClean="0">
                <a:hlinkClick r:id="rId4"/>
              </a:rPr>
              <a:t>[22][23][12]</a:t>
            </a:r>
            <a:r>
              <a:rPr lang="de-DE" dirty="0" smtClean="0"/>
              <a:t>:</a:t>
            </a:r>
          </a:p>
          <a:p>
            <a:r>
              <a:rPr lang="de-DE" dirty="0" smtClean="0"/>
              <a:t>sie wirken anti-arrhythmisch (beugen Herzrhythmusstörungen vor), sowohl auf der Ebene des Vorhofes wie der Herzkammer</a:t>
            </a:r>
          </a:p>
          <a:p>
            <a:r>
              <a:rPr lang="de-DE" dirty="0" smtClean="0"/>
              <a:t>sie stabilisieren instabile Gefäßbezirke, die sonst </a:t>
            </a:r>
            <a:r>
              <a:rPr lang="de-DE" dirty="0" smtClean="0">
                <a:hlinkClick r:id="rId5" tooltip="Myokardinfarkt"/>
              </a:rPr>
              <a:t>Herzinfarkte</a:t>
            </a:r>
            <a:r>
              <a:rPr lang="de-DE" dirty="0" smtClean="0"/>
              <a:t> verursachen („</a:t>
            </a:r>
            <a:r>
              <a:rPr lang="de-DE" dirty="0" smtClean="0">
                <a:hlinkClick r:id="rId6" tooltip="Instabile Plaques (Seite nicht vorhanden)"/>
              </a:rPr>
              <a:t>instabile Plaques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sie verlangsamen das Voranschreiten von Veränderungen der </a:t>
            </a:r>
            <a:r>
              <a:rPr lang="de-DE" dirty="0" smtClean="0">
                <a:hlinkClick r:id="rId7" tooltip="Herzkranzgefäße"/>
              </a:rPr>
              <a:t>Herzkranzgefäße</a:t>
            </a:r>
            <a:endParaRPr lang="de-DE" dirty="0" smtClean="0"/>
          </a:p>
          <a:p>
            <a:r>
              <a:rPr lang="de-DE" dirty="0" smtClean="0"/>
              <a:t>sie senken Blutfette (</a:t>
            </a:r>
            <a:r>
              <a:rPr lang="de-DE" dirty="0" err="1" smtClean="0">
                <a:hlinkClick r:id="rId8" tooltip="Triglyceride"/>
              </a:rPr>
              <a:t>Triglyceride</a:t>
            </a:r>
            <a:r>
              <a:rPr lang="de-DE" dirty="0" smtClean="0"/>
              <a:t>)</a:t>
            </a:r>
          </a:p>
          <a:p>
            <a:r>
              <a:rPr lang="de-DE" dirty="0" smtClean="0"/>
              <a:t>Zahlreiche weitere positive Wirkungen auf Gefäßfunktion, Blutdruck, </a:t>
            </a:r>
            <a:r>
              <a:rPr lang="de-DE" dirty="0" smtClean="0">
                <a:hlinkClick r:id="rId9" tooltip="Entzündungsmediator"/>
              </a:rPr>
              <a:t>Entzündungsmediatoren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</a:t>
            </a:r>
            <a:r>
              <a:rPr lang="de-DE" dirty="0" err="1" smtClean="0"/>
              <a:t>kurzkettige</a:t>
            </a:r>
            <a:r>
              <a:rPr lang="de-DE" dirty="0" smtClean="0"/>
              <a:t> (pflanzliche) α-Linolensäure (18:3 ω-3) kann durch </a:t>
            </a:r>
            <a:r>
              <a:rPr lang="de-DE" dirty="0" smtClean="0">
                <a:hlinkClick r:id="rId10" tooltip="Kompetitive Hemmung"/>
              </a:rPr>
              <a:t>kompetitive Hemmung</a:t>
            </a:r>
            <a:r>
              <a:rPr lang="de-DE" dirty="0" smtClean="0"/>
              <a:t> die Linolsäure (18:2 ω-6) von den </a:t>
            </a:r>
            <a:r>
              <a:rPr lang="de-DE" dirty="0" err="1" smtClean="0"/>
              <a:t>Desaturase</a:t>
            </a:r>
            <a:r>
              <a:rPr lang="de-DE" dirty="0" smtClean="0"/>
              <a:t>- und </a:t>
            </a:r>
            <a:r>
              <a:rPr lang="de-DE" dirty="0" err="1" smtClean="0"/>
              <a:t>Elongase</a:t>
            </a:r>
            <a:r>
              <a:rPr lang="de-DE" dirty="0" smtClean="0"/>
              <a:t>-Enzymen verdrängen und dadurch die Produktion und die Gewebekonzentrationen der entzündungsfördernden </a:t>
            </a:r>
            <a:r>
              <a:rPr lang="de-DE" dirty="0" err="1" smtClean="0">
                <a:hlinkClick r:id="rId11" tooltip="Arachidonsäure"/>
              </a:rPr>
              <a:t>Arachidonsäure</a:t>
            </a:r>
            <a:r>
              <a:rPr lang="de-DE" dirty="0" smtClean="0"/>
              <a:t> herabsetzen. </a:t>
            </a:r>
            <a:r>
              <a:rPr lang="de-DE" baseline="30000" dirty="0" smtClean="0">
                <a:hlinkClick r:id="rId4"/>
              </a:rPr>
              <a:t>[24]</a:t>
            </a:r>
            <a:endParaRPr lang="de-DE" dirty="0" smtClean="0"/>
          </a:p>
          <a:p>
            <a:endParaRPr lang="de-DE" baseline="30000" dirty="0" smtClean="0"/>
          </a:p>
          <a:p>
            <a:r>
              <a:rPr lang="de-DE" dirty="0" smtClean="0"/>
              <a:t>Der erwachsene menschliche Körper wandelt Omega-3-Fettsäuren </a:t>
            </a:r>
            <a:r>
              <a:rPr lang="de-DE" i="1" dirty="0" smtClean="0"/>
              <a:t>pflanzlicher</a:t>
            </a:r>
            <a:r>
              <a:rPr lang="de-DE" dirty="0" smtClean="0"/>
              <a:t> Herkunft (</a:t>
            </a:r>
            <a:r>
              <a:rPr lang="el-GR" dirty="0" smtClean="0"/>
              <a:t>α-</a:t>
            </a:r>
            <a:r>
              <a:rPr lang="de-DE" dirty="0" smtClean="0"/>
              <a:t>Linolensäure) nur in geringem Maß in </a:t>
            </a:r>
            <a:r>
              <a:rPr lang="de-DE" dirty="0" smtClean="0">
                <a:hlinkClick r:id="rId12" tooltip="Eicosapentaensäure"/>
              </a:rPr>
              <a:t>Eicosapentaensäure</a:t>
            </a:r>
            <a:r>
              <a:rPr lang="de-DE" dirty="0" smtClean="0"/>
              <a:t> („EPA“, ca. 5 %) und </a:t>
            </a:r>
            <a:r>
              <a:rPr lang="de-DE" dirty="0" smtClean="0">
                <a:hlinkClick r:id="rId13" tooltip="Docosahexaensäure"/>
              </a:rPr>
              <a:t>Docosahexaensäure</a:t>
            </a:r>
            <a:r>
              <a:rPr lang="de-DE" dirty="0" smtClean="0"/>
              <a:t> („DHA“, &lt; 0,5 %) um.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53E3-CAE6-47EF-862E-0F486B8756F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9688"/>
            <a:ext cx="7772400" cy="11811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Ctr="0"/>
          <a:lstStyle>
            <a:lvl1pPr>
              <a:defRPr sz="3600"/>
            </a:lvl1pPr>
          </a:lstStyle>
          <a:p>
            <a:pPr lvl="0"/>
            <a:r>
              <a:rPr lang="de-DE" altLang="en-US" noProof="0" smtClean="0"/>
              <a:t>Titel der Präsentation</a:t>
            </a:r>
          </a:p>
        </p:txBody>
      </p:sp>
      <p:sp>
        <p:nvSpPr>
          <p:cNvPr id="4135" name="Rectangle 39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146175" y="2228850"/>
            <a:ext cx="6781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0"/>
              </a:spcBef>
              <a:buClrTx/>
              <a:buSzTx/>
              <a:buFontTx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60645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4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8788" y="155575"/>
            <a:ext cx="2232025" cy="5970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125" y="155575"/>
            <a:ext cx="6545263" cy="597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2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167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79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960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523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252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630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139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5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18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9980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78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001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167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4" name="Gerade Verbindung 11"/>
          <p:cNvCxnSpPr/>
          <p:nvPr userDrawn="1"/>
        </p:nvCxnSpPr>
        <p:spPr>
          <a:xfrm rot="5400000">
            <a:off x="799306" y="426244"/>
            <a:ext cx="854075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3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17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20"/>
          <p:cNvSpPr txBox="1">
            <a:spLocks noChangeArrowheads="1"/>
          </p:cNvSpPr>
          <p:nvPr userDrawn="1"/>
        </p:nvSpPr>
        <p:spPr bwMode="auto">
          <a:xfrm>
            <a:off x="6629400" y="6477000"/>
            <a:ext cx="52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900" smtClean="0">
                <a:solidFill>
                  <a:schemeClr val="bg1"/>
                </a:solidFill>
                <a:latin typeface="Verdana" charset="0"/>
                <a:cs typeface="Verdana" charset="0"/>
              </a:rPr>
              <a:t>Seite</a:t>
            </a:r>
          </a:p>
        </p:txBody>
      </p:sp>
      <p:pic>
        <p:nvPicPr>
          <p:cNvPr id="12" name="Bild 16" descr="Logo - U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6513"/>
            <a:ext cx="1770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7" descr="Logo - NBL groß Kopi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6838"/>
            <a:ext cx="1701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835696" y="97619"/>
            <a:ext cx="5319168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219200" y="6416675"/>
            <a:ext cx="5410200" cy="365125"/>
          </a:xfrm>
          <a:prstGeom prst="rect">
            <a:avLst/>
          </a:prstGeom>
        </p:spPr>
        <p:txBody>
          <a:bodyPr rtlCol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ChemEX Gewinner 2014</a:t>
            </a:r>
          </a:p>
        </p:txBody>
      </p:sp>
      <p:sp>
        <p:nvSpPr>
          <p:cNvPr id="15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218363" y="6416675"/>
            <a:ext cx="146843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D3FD993F-2CDB-4150-B85B-E7F190A71E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Datumsplatzhalter 17"/>
          <p:cNvSpPr>
            <a:spLocks noGrp="1"/>
          </p:cNvSpPr>
          <p:nvPr>
            <p:ph type="dt" sz="half" idx="13"/>
          </p:nvPr>
        </p:nvSpPr>
        <p:spPr>
          <a:xfrm>
            <a:off x="298450" y="6424613"/>
            <a:ext cx="920750" cy="3571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6CFB2D4-603A-40FA-8350-F83C4BB4492E}" type="datetime1">
              <a:rPr lang="de-DE" altLang="de-DE"/>
              <a:pPr/>
              <a:t>29.07.16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76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03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0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0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98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2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ChangeArrowheads="1"/>
          </p:cNvSpPr>
          <p:nvPr/>
        </p:nvSpPr>
        <p:spPr bwMode="auto">
          <a:xfrm>
            <a:off x="0" y="6673850"/>
            <a:ext cx="2032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111125" y="155575"/>
            <a:ext cx="89296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46"/>
          <p:cNvSpPr>
            <a:spLocks noChangeArrowheads="1"/>
          </p:cNvSpPr>
          <p:nvPr/>
        </p:nvSpPr>
        <p:spPr bwMode="auto">
          <a:xfrm>
            <a:off x="3209925" y="1600200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47"/>
          <p:cNvSpPr>
            <a:spLocks noChangeArrowheads="1"/>
          </p:cNvSpPr>
          <p:nvPr/>
        </p:nvSpPr>
        <p:spPr bwMode="auto">
          <a:xfrm>
            <a:off x="9525" y="798513"/>
            <a:ext cx="9134475" cy="149225"/>
          </a:xfrm>
          <a:prstGeom prst="rect">
            <a:avLst/>
          </a:prstGeom>
          <a:gradFill rotWithShape="0">
            <a:gsLst>
              <a:gs pos="0">
                <a:srgbClr val="20AFCC"/>
              </a:gs>
              <a:gs pos="100000">
                <a:srgbClr val="D9F2F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30" name="Freeform 48"/>
          <p:cNvSpPr>
            <a:spLocks/>
          </p:cNvSpPr>
          <p:nvPr/>
        </p:nvSpPr>
        <p:spPr bwMode="auto">
          <a:xfrm>
            <a:off x="979488" y="685800"/>
            <a:ext cx="1587" cy="6350"/>
          </a:xfrm>
          <a:custGeom>
            <a:avLst/>
            <a:gdLst>
              <a:gd name="T0" fmla="*/ 0 w 1"/>
              <a:gd name="T1" fmla="*/ 0 h 4"/>
              <a:gd name="T2" fmla="*/ 0 w 1"/>
              <a:gd name="T3" fmla="*/ 2147483647 h 4"/>
              <a:gd name="T4" fmla="*/ 0 w 1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Freeform 49"/>
          <p:cNvSpPr>
            <a:spLocks/>
          </p:cNvSpPr>
          <p:nvPr/>
        </p:nvSpPr>
        <p:spPr bwMode="auto">
          <a:xfrm>
            <a:off x="1338263" y="763588"/>
            <a:ext cx="4762" cy="6350"/>
          </a:xfrm>
          <a:custGeom>
            <a:avLst/>
            <a:gdLst>
              <a:gd name="T0" fmla="*/ 2147483647 w 3"/>
              <a:gd name="T1" fmla="*/ 0 h 4"/>
              <a:gd name="T2" fmla="*/ 0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0" y="3"/>
                </a:lnTo>
                <a:lnTo>
                  <a:pt x="1" y="0"/>
                </a:lnTo>
                <a:lnTo>
                  <a:pt x="0" y="3"/>
                </a:lnTo>
                <a:lnTo>
                  <a:pt x="2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Freeform 50"/>
          <p:cNvSpPr>
            <a:spLocks/>
          </p:cNvSpPr>
          <p:nvPr/>
        </p:nvSpPr>
        <p:spPr bwMode="auto">
          <a:xfrm>
            <a:off x="1050925" y="711200"/>
            <a:ext cx="1588" cy="4763"/>
          </a:xfrm>
          <a:custGeom>
            <a:avLst/>
            <a:gdLst>
              <a:gd name="T0" fmla="*/ 0 w 1"/>
              <a:gd name="T1" fmla="*/ 0 h 3"/>
              <a:gd name="T2" fmla="*/ 0 w 1"/>
              <a:gd name="T3" fmla="*/ 2147483647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Freeform 51"/>
          <p:cNvSpPr>
            <a:spLocks/>
          </p:cNvSpPr>
          <p:nvPr/>
        </p:nvSpPr>
        <p:spPr bwMode="auto">
          <a:xfrm>
            <a:off x="536575" y="936625"/>
            <a:ext cx="6350" cy="1588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0 h 1"/>
              <a:gd name="T4" fmla="*/ 0 w 4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Freeform 52"/>
          <p:cNvSpPr>
            <a:spLocks/>
          </p:cNvSpPr>
          <p:nvPr/>
        </p:nvSpPr>
        <p:spPr bwMode="auto">
          <a:xfrm>
            <a:off x="698500" y="1095375"/>
            <a:ext cx="3175" cy="6350"/>
          </a:xfrm>
          <a:custGeom>
            <a:avLst/>
            <a:gdLst>
              <a:gd name="T0" fmla="*/ 2147483647 w 2"/>
              <a:gd name="T1" fmla="*/ 0 h 4"/>
              <a:gd name="T2" fmla="*/ 0 w 2"/>
              <a:gd name="T3" fmla="*/ 2147483647 h 4"/>
              <a:gd name="T4" fmla="*/ 2147483647 w 2"/>
              <a:gd name="T5" fmla="*/ 0 h 4"/>
              <a:gd name="T6" fmla="*/ 0 w 2"/>
              <a:gd name="T7" fmla="*/ 2147483647 h 4"/>
              <a:gd name="T8" fmla="*/ 2147483647 w 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4">
                <a:moveTo>
                  <a:pt x="1" y="0"/>
                </a:moveTo>
                <a:lnTo>
                  <a:pt x="0" y="3"/>
                </a:lnTo>
                <a:lnTo>
                  <a:pt x="1" y="0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Freeform 53"/>
          <p:cNvSpPr>
            <a:spLocks/>
          </p:cNvSpPr>
          <p:nvPr/>
        </p:nvSpPr>
        <p:spPr bwMode="auto">
          <a:xfrm>
            <a:off x="466725" y="911225"/>
            <a:ext cx="6350" cy="1588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0 h 1"/>
              <a:gd name="T4" fmla="*/ 0 w 4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E20A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Line 77"/>
          <p:cNvSpPr>
            <a:spLocks noChangeShapeType="1"/>
          </p:cNvSpPr>
          <p:nvPr/>
        </p:nvSpPr>
        <p:spPr bwMode="auto">
          <a:xfrm>
            <a:off x="9525" y="6572250"/>
            <a:ext cx="9134475" cy="0"/>
          </a:xfrm>
          <a:prstGeom prst="line">
            <a:avLst/>
          </a:prstGeom>
          <a:noFill/>
          <a:ln w="12700">
            <a:solidFill>
              <a:srgbClr val="29A9C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7" name="Text Box 79"/>
          <p:cNvSpPr txBox="1">
            <a:spLocks noChangeArrowheads="1"/>
          </p:cNvSpPr>
          <p:nvPr userDrawn="1"/>
        </p:nvSpPr>
        <p:spPr bwMode="auto">
          <a:xfrm>
            <a:off x="7032625" y="633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z="2800" smtClean="0">
              <a:latin typeface="Tahoma" pitchFamily="34" charset="0"/>
            </a:endParaRPr>
          </a:p>
        </p:txBody>
      </p:sp>
      <p:sp>
        <p:nvSpPr>
          <p:cNvPr id="1038" name="Text Box 80"/>
          <p:cNvSpPr txBox="1">
            <a:spLocks noChangeArrowheads="1"/>
          </p:cNvSpPr>
          <p:nvPr userDrawn="1"/>
        </p:nvSpPr>
        <p:spPr bwMode="auto">
          <a:xfrm>
            <a:off x="7739063" y="6588125"/>
            <a:ext cx="1174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200" smtClean="0">
                <a:latin typeface="Arial" charset="0"/>
              </a:rPr>
              <a:t> </a:t>
            </a:r>
            <a:fld id="{234EBDAD-07D3-4FD7-B1A9-83FC3F82E8C0}" type="slidenum">
              <a:rPr lang="de-DE" sz="1200" smtClean="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de-DE" sz="1200" smtClean="0">
              <a:latin typeface="Arial" charset="0"/>
            </a:endParaRPr>
          </a:p>
        </p:txBody>
      </p:sp>
      <p:sp>
        <p:nvSpPr>
          <p:cNvPr id="1039" name="Text Box 81"/>
          <p:cNvSpPr txBox="1">
            <a:spLocks noChangeArrowheads="1"/>
          </p:cNvSpPr>
          <p:nvPr userDrawn="1"/>
        </p:nvSpPr>
        <p:spPr bwMode="auto">
          <a:xfrm>
            <a:off x="3176588" y="6583363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folHlink"/>
                </a:solidFill>
                <a:latin typeface="Arial" charset="0"/>
              </a:rPr>
              <a:t>26.04.2016</a:t>
            </a:r>
          </a:p>
        </p:txBody>
      </p:sp>
      <p:sp>
        <p:nvSpPr>
          <p:cNvPr id="1040" name="Text Box 82"/>
          <p:cNvSpPr txBox="1">
            <a:spLocks noChangeArrowheads="1"/>
          </p:cNvSpPr>
          <p:nvPr userDrawn="1"/>
        </p:nvSpPr>
        <p:spPr bwMode="auto">
          <a:xfrm>
            <a:off x="-35831" y="6550976"/>
            <a:ext cx="13740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ebdings" pitchFamily="18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DE" sz="1600" b="1" dirty="0" err="1" smtClean="0">
                <a:solidFill>
                  <a:srgbClr val="00CCFF"/>
                </a:solidFill>
                <a:latin typeface="Tahoma" pitchFamily="34" charset="0"/>
              </a:rPr>
              <a:t>P</a:t>
            </a:r>
            <a:r>
              <a:rPr lang="de-DE" sz="1200" dirty="0" err="1" smtClean="0">
                <a:latin typeface="Arial" charset="0"/>
              </a:rPr>
              <a:t>hys</a:t>
            </a:r>
            <a:r>
              <a:rPr lang="de-DE" sz="1600" b="1" dirty="0" err="1" smtClean="0">
                <a:solidFill>
                  <a:srgbClr val="00CCFF"/>
                </a:solidFill>
                <a:latin typeface="Tahoma" pitchFamily="34" charset="0"/>
              </a:rPr>
              <a:t>C</a:t>
            </a:r>
            <a:r>
              <a:rPr lang="de-DE" sz="1200" dirty="0" err="1" smtClean="0">
                <a:latin typeface="Arial" charset="0"/>
              </a:rPr>
              <a:t>hem</a:t>
            </a:r>
            <a:r>
              <a:rPr lang="de-DE" sz="1600" b="1" dirty="0" err="1" smtClean="0">
                <a:solidFill>
                  <a:srgbClr val="00CCFF"/>
                </a:solidFill>
                <a:latin typeface="Tahoma" pitchFamily="34" charset="0"/>
              </a:rPr>
              <a:t>S</a:t>
            </a:r>
            <a:r>
              <a:rPr lang="de-DE" sz="1200" dirty="0" err="1" smtClean="0">
                <a:latin typeface="Arial" charset="0"/>
              </a:rPr>
              <a:t>aar</a:t>
            </a:r>
            <a:r>
              <a:rPr lang="de-DE" sz="1200" dirty="0" smtClean="0">
                <a:latin typeface="Arial" charset="0"/>
              </a:rPr>
              <a:t> </a:t>
            </a:r>
          </a:p>
        </p:txBody>
      </p:sp>
      <p:pic>
        <p:nvPicPr>
          <p:cNvPr id="1042" name="Picture 85" descr="UdS_Logo_ohne_Schrift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425"/>
            <a:ext cx="523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82600" indent="-482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SzPct val="140000"/>
        <a:buFont typeface="Symbol" pitchFamily="18" charset="2"/>
        <a:buChar char="·"/>
        <a:tabLst>
          <a:tab pos="22860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143000" indent="-4699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SzPct val="115000"/>
        <a:buFont typeface="Symbol" pitchFamily="18" charset="2"/>
        <a:buChar char="·"/>
        <a:tabLst>
          <a:tab pos="2286000" algn="l"/>
        </a:tabLst>
        <a:defRPr sz="2000">
          <a:solidFill>
            <a:schemeClr val="tx1"/>
          </a:solidFill>
          <a:latin typeface="+mn-lt"/>
        </a:defRPr>
      </a:lvl2pPr>
      <a:lvl3pPr marL="1714500" indent="-3683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SzPct val="140000"/>
        <a:buFont typeface="Symbol" pitchFamily="18" charset="2"/>
        <a:buChar char="·"/>
        <a:tabLst>
          <a:tab pos="2286000" algn="l"/>
        </a:tabLst>
        <a:defRPr>
          <a:solidFill>
            <a:schemeClr val="tx1"/>
          </a:solidFill>
          <a:latin typeface="+mn-lt"/>
        </a:defRPr>
      </a:lvl3pPr>
      <a:lvl4pPr marL="2286000" indent="-3810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SzPct val="115000"/>
        <a:buFont typeface="Symbol" pitchFamily="18" charset="2"/>
        <a:buChar char="·"/>
        <a:tabLst>
          <a:tab pos="2286000" algn="l"/>
        </a:tabLst>
        <a:defRPr sz="1600">
          <a:solidFill>
            <a:schemeClr val="tx1"/>
          </a:solidFill>
          <a:latin typeface="+mn-lt"/>
        </a:defRPr>
      </a:lvl4pPr>
      <a:lvl5pPr marL="2717800" indent="-228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Font typeface="Symbol" pitchFamily="18" charset="2"/>
        <a:buChar char="·"/>
        <a:tabLst>
          <a:tab pos="2286000" algn="l"/>
        </a:tabLst>
        <a:defRPr sz="1200">
          <a:solidFill>
            <a:schemeClr val="tx1"/>
          </a:solidFill>
          <a:latin typeface="+mn-lt"/>
        </a:defRPr>
      </a:lvl5pPr>
      <a:lvl6pPr marL="3175000" indent="-228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Font typeface="Symbol" pitchFamily="18" charset="2"/>
        <a:buChar char="·"/>
        <a:tabLst>
          <a:tab pos="2286000" algn="l"/>
        </a:tabLst>
        <a:defRPr sz="1200">
          <a:solidFill>
            <a:schemeClr val="tx1"/>
          </a:solidFill>
          <a:latin typeface="+mn-lt"/>
        </a:defRPr>
      </a:lvl6pPr>
      <a:lvl7pPr marL="3632200" indent="-228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Font typeface="Symbol" pitchFamily="18" charset="2"/>
        <a:buChar char="·"/>
        <a:tabLst>
          <a:tab pos="2286000" algn="l"/>
        </a:tabLst>
        <a:defRPr sz="1200">
          <a:solidFill>
            <a:schemeClr val="tx1"/>
          </a:solidFill>
          <a:latin typeface="+mn-lt"/>
        </a:defRPr>
      </a:lvl7pPr>
      <a:lvl8pPr marL="4089400" indent="-228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Font typeface="Symbol" pitchFamily="18" charset="2"/>
        <a:buChar char="·"/>
        <a:tabLst>
          <a:tab pos="2286000" algn="l"/>
        </a:tabLst>
        <a:defRPr sz="1200">
          <a:solidFill>
            <a:schemeClr val="tx1"/>
          </a:solidFill>
          <a:latin typeface="+mn-lt"/>
        </a:defRPr>
      </a:lvl8pPr>
      <a:lvl9pPr marL="4546600" indent="-228600" algn="l" rtl="0" eaLnBrk="0" fontAlgn="base" hangingPunct="0">
        <a:spcBef>
          <a:spcPct val="20000"/>
        </a:spcBef>
        <a:spcAft>
          <a:spcPct val="0"/>
        </a:spcAft>
        <a:buClr>
          <a:srgbClr val="E20A16"/>
        </a:buClr>
        <a:buFont typeface="Symbol" pitchFamily="18" charset="2"/>
        <a:buChar char="·"/>
        <a:tabLst>
          <a:tab pos="22860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file:///E:\beitr&#228;ge\images\woche4\abb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15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777240" y="336494"/>
            <a:ext cx="7589520" cy="82484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sz="2800" dirty="0" smtClean="0">
                <a:solidFill>
                  <a:schemeClr val="tx1"/>
                </a:solidFill>
              </a:rPr>
              <a:t>Omega-3-Fettsäuren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und Nachhaltigkeit im Schülerlabor</a:t>
            </a:r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165919" name="Picture 31" descr="Ud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6"/>
            <a:ext cx="1881188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921" name="Picture 33" descr="Labore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467"/>
            <a:ext cx="9144000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267622"/>
            <a:ext cx="9144000" cy="11264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Matthias Seel, Johannes </a:t>
            </a:r>
            <a:r>
              <a:rPr lang="de-DE" sz="1600" dirty="0" err="1"/>
              <a:t>Huwer</a:t>
            </a:r>
            <a:r>
              <a:rPr lang="de-DE" sz="1600" dirty="0"/>
              <a:t>, Heike </a:t>
            </a:r>
            <a:r>
              <a:rPr lang="de-DE" sz="1600" dirty="0" err="1"/>
              <a:t>Luxenburger</a:t>
            </a:r>
            <a:r>
              <a:rPr lang="de-DE" sz="1600" dirty="0"/>
              <a:t>-Becker und Rolf </a:t>
            </a:r>
            <a:r>
              <a:rPr lang="de-DE" sz="1600" dirty="0" err="1"/>
              <a:t>Hempelmann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Institut für Physikalische Chemie und Schülerlabor </a:t>
            </a:r>
            <a:r>
              <a:rPr lang="de-DE" sz="1600" dirty="0" err="1"/>
              <a:t>NanoBioLab</a:t>
            </a:r>
            <a:r>
              <a:rPr lang="de-DE" sz="1600" dirty="0" smtClean="0"/>
              <a:t>, Universität </a:t>
            </a:r>
            <a:r>
              <a:rPr lang="de-DE" sz="1600" dirty="0"/>
              <a:t>des Saarlandes</a:t>
            </a:r>
          </a:p>
          <a:p>
            <a:pPr algn="ctr"/>
            <a:r>
              <a:rPr lang="de-DE" sz="1600" dirty="0"/>
              <a:t>Nicole Garner, Antje </a:t>
            </a:r>
            <a:r>
              <a:rPr lang="de-DE" sz="1600" dirty="0" err="1"/>
              <a:t>Siol</a:t>
            </a:r>
            <a:r>
              <a:rPr lang="de-DE" sz="1600" dirty="0"/>
              <a:t> und Ingo </a:t>
            </a:r>
            <a:r>
              <a:rPr lang="de-DE" sz="1600" dirty="0" err="1"/>
              <a:t>Eilks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Institut für Didaktik der Naturwissenschaften und Schülerlabor </a:t>
            </a:r>
            <a:r>
              <a:rPr lang="de-DE" sz="1600" dirty="0" err="1"/>
              <a:t>FreiEx</a:t>
            </a:r>
            <a:r>
              <a:rPr lang="de-DE" sz="1600" dirty="0"/>
              <a:t>, </a:t>
            </a:r>
            <a:r>
              <a:rPr lang="de-DE" sz="1600" dirty="0" smtClean="0"/>
              <a:t>Universität </a:t>
            </a:r>
            <a:r>
              <a:rPr lang="de-DE" sz="1600" dirty="0"/>
              <a:t>Bremen</a:t>
            </a:r>
          </a:p>
        </p:txBody>
      </p:sp>
    </p:spTree>
    <p:extLst>
      <p:ext uri="{BB962C8B-B14F-4D97-AF65-F5344CB8AC3E}">
        <p14:creationId xmlns:p14="http://schemas.microsoft.com/office/powerpoint/2010/main" val="1020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http://www.pharmawiki.ch/wiki/media/Palmitinsaeur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616" y="5013176"/>
            <a:ext cx="3790800" cy="1108275"/>
          </a:xfrm>
          <a:prstGeom prst="rect">
            <a:avLst/>
          </a:prstGeom>
          <a:noFill/>
        </p:spPr>
      </p:pic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425658995"/>
              </p:ext>
            </p:extLst>
          </p:nvPr>
        </p:nvGraphicFramePr>
        <p:xfrm>
          <a:off x="-396552" y="0"/>
          <a:ext cx="6858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3" name="Picture 1" descr="C:\Users\m.seel\Desktop\Omega fatty acids 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3056"/>
            <a:ext cx="3789412" cy="577496"/>
          </a:xfrm>
          <a:prstGeom prst="rect">
            <a:avLst/>
          </a:prstGeom>
          <a:noFill/>
        </p:spPr>
      </p:pic>
      <p:pic>
        <p:nvPicPr>
          <p:cNvPr id="18434" name="Picture 2" descr="C:\Users\m.seel\Desktop\Omega fatty acids DE - K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3779595" cy="576000"/>
          </a:xfrm>
          <a:prstGeom prst="rect">
            <a:avLst/>
          </a:prstGeom>
          <a:noFill/>
        </p:spPr>
      </p:pic>
      <p:pic>
        <p:nvPicPr>
          <p:cNvPr id="18435" name="Picture 3" descr="C:\Users\m.seel\Desktop\Omega fatty acids DE - Kopi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628800"/>
            <a:ext cx="3779603" cy="576000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8207896" y="299695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18:2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8207896" y="41490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18:3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8207896" y="522920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16:0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8207896" y="17728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18:1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5868144" y="566124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5508104" y="58267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18:0 und 20:1</a:t>
            </a: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48" y="0"/>
            <a:ext cx="8229600" cy="778098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de-DE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Fettsäuren / Ölpflanzen</a:t>
            </a:r>
            <a:br>
              <a:rPr lang="de-DE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de-DE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z.B.  Raps-Öl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153216"/>
            <a:ext cx="8929688" cy="520655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wichtige </a:t>
            </a:r>
            <a:r>
              <a:rPr lang="de-DE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Omega-3-Fettsäuren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81836"/>
              </p:ext>
            </p:extLst>
          </p:nvPr>
        </p:nvGraphicFramePr>
        <p:xfrm>
          <a:off x="1363101" y="3711913"/>
          <a:ext cx="6569468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969"/>
                <a:gridCol w="2135831"/>
                <a:gridCol w="23226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Linolensäure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18:3 (9,12,15)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Eicosapentaensäure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20:5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(5,8,11,14,17)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Docosahexaensäure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22:6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(4,7,10,13,16,19)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9" name="Bild 11" descr="Linolensäure bunte Zah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" y="1330829"/>
            <a:ext cx="1917984" cy="18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Bild 10" descr="Eicosapentaensäure bunte Zahl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20" y="1422425"/>
            <a:ext cx="2058431" cy="18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Bild 9" descr="Docohexaensäure bunte Zahl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34" y="1401816"/>
            <a:ext cx="2338573" cy="18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91814" y="4808814"/>
            <a:ext cx="7400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2, 3…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IUPAC-Nomenklatur,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2, 3…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(Omega)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-Nomenklatur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272"/>
            <a:ext cx="9144000" cy="827683"/>
          </a:xfrm>
        </p:spPr>
        <p:txBody>
          <a:bodyPr>
            <a:normAutofit/>
          </a:bodyPr>
          <a:lstStyle/>
          <a:p>
            <a:r>
              <a:rPr lang="de-DE" dirty="0" smtClean="0"/>
              <a:t>Stoffwechsel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0448" y="970560"/>
            <a:ext cx="302433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alibri" pitchFamily="34" charset="0"/>
              </a:rPr>
              <a:t>Omega-6-Fettsäuren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63688" y="1413937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Calibri" pitchFamily="34" charset="0"/>
              </a:rPr>
              <a:t>Linolsäure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284" y="1835532"/>
            <a:ext cx="247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/>
              </a:rPr>
              <a:t>delta-6-Desasturase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3203684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/>
              </a:rPr>
              <a:t>delta-5-Desasturase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75656" y="3645024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>
                <a:latin typeface="Calibri" pitchFamily="34" charset="0"/>
              </a:rPr>
              <a:t>Arachidonsäure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3568" y="5445224"/>
            <a:ext cx="34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alibri" pitchFamily="34" charset="0"/>
              </a:rPr>
              <a:t> entzündungsfördernde</a:t>
            </a:r>
          </a:p>
          <a:p>
            <a:pPr algn="ctr"/>
            <a:r>
              <a:rPr lang="de-DE" sz="2400" dirty="0" smtClean="0">
                <a:latin typeface="Calibri" pitchFamily="34" charset="0"/>
              </a:rPr>
              <a:t>Stoffe </a:t>
            </a: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08104" y="961399"/>
            <a:ext cx="302433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alibri" pitchFamily="34" charset="0"/>
              </a:rPr>
              <a:t>Omega-3-Fettsäuren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16016" y="18355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/>
              </a:rPr>
              <a:t>delta-6-Desasturase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88024" y="32756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/>
              </a:rPr>
              <a:t>delta-5-Desasturase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1413937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Calibri"/>
              </a:rPr>
              <a:t>α</a:t>
            </a:r>
            <a:r>
              <a:rPr lang="de-DE" sz="2200" dirty="0" smtClean="0">
                <a:latin typeface="Calibri"/>
              </a:rPr>
              <a:t>-</a:t>
            </a:r>
            <a:r>
              <a:rPr lang="de-DE" sz="2200" dirty="0" smtClean="0">
                <a:latin typeface="Calibri" pitchFamily="34" charset="0"/>
              </a:rPr>
              <a:t>Linolensäure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796136" y="3718193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>
                <a:latin typeface="Calibri"/>
              </a:rPr>
              <a:t>Eicosapentaensäure</a:t>
            </a:r>
            <a:endParaRPr lang="de-DE" sz="2200" dirty="0">
              <a:latin typeface="Calibri" pitchFamily="34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2411760" y="1844824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2411760" y="2564904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411760" y="3140968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7020272" y="1844824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020272" y="3212976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020272" y="2564904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6012160" y="4212704"/>
            <a:ext cx="351656" cy="36842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1484040" y="4212704"/>
            <a:ext cx="351656" cy="36842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7675584" y="4213928"/>
            <a:ext cx="352800" cy="367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331640" y="5013176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3419872" y="5013176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5940152" y="5013176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8028384" y="5013176"/>
            <a:ext cx="0" cy="3600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3059832" y="4221088"/>
            <a:ext cx="352800" cy="367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5292080" y="5397023"/>
            <a:ext cx="34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alibri" pitchFamily="34" charset="0"/>
              </a:rPr>
              <a:t> entzündungshemmende</a:t>
            </a:r>
          </a:p>
          <a:p>
            <a:pPr algn="ctr"/>
            <a:r>
              <a:rPr lang="de-DE" sz="2400" dirty="0" smtClean="0">
                <a:latin typeface="Calibri" pitchFamily="34" charset="0"/>
              </a:rPr>
              <a:t>Stoffe </a:t>
            </a:r>
          </a:p>
          <a:p>
            <a:endParaRPr lang="de-DE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Bedeutung in der Ernährung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76980" y="998061"/>
            <a:ext cx="8716295" cy="4752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de-DE" sz="2400" dirty="0" smtClean="0">
                <a:cs typeface="Times New Roman" pitchFamily="18" charset="0"/>
              </a:rPr>
              <a:t>Gesundheitsfördernde </a:t>
            </a:r>
            <a:r>
              <a:rPr lang="de-DE" sz="2400" dirty="0">
                <a:cs typeface="Times New Roman" pitchFamily="18" charset="0"/>
              </a:rPr>
              <a:t>Wirkung von </a:t>
            </a:r>
            <a:r>
              <a:rPr lang="de-DE" sz="2400" dirty="0" smtClean="0">
                <a:cs typeface="Times New Roman" pitchFamily="18" charset="0"/>
              </a:rPr>
              <a:t>Omega-3-Fettsäuren</a:t>
            </a:r>
            <a:endParaRPr lang="de-DE" sz="2400" dirty="0">
              <a:cs typeface="Times New Roman" pitchFamily="18" charset="0"/>
            </a:endParaRPr>
          </a:p>
          <a:p>
            <a:pPr marL="800100" lvl="2" indent="-342900">
              <a:lnSpc>
                <a:spcPct val="114000"/>
              </a:lnSpc>
              <a:spcBef>
                <a:spcPts val="0"/>
              </a:spcBef>
              <a:buFont typeface="Symbol"/>
              <a:buChar char="®"/>
            </a:pPr>
            <a:r>
              <a:rPr lang="de-DE" sz="2200" dirty="0" smtClean="0">
                <a:cs typeface="Times New Roman" pitchFamily="18" charset="0"/>
                <a:sym typeface="Symbol"/>
              </a:rPr>
              <a:t>  e</a:t>
            </a:r>
            <a:r>
              <a:rPr lang="de-DE" sz="2200" dirty="0" smtClean="0">
                <a:cs typeface="Times New Roman" pitchFamily="18" charset="0"/>
              </a:rPr>
              <a:t>ntzündungshemmend     </a:t>
            </a:r>
          </a:p>
          <a:p>
            <a:pPr marL="800100" lvl="2" indent="-342900">
              <a:lnSpc>
                <a:spcPct val="114000"/>
              </a:lnSpc>
              <a:spcBef>
                <a:spcPts val="0"/>
              </a:spcBef>
              <a:buFont typeface="Symbol"/>
              <a:buChar char="®"/>
            </a:pPr>
            <a:r>
              <a:rPr lang="de-DE" sz="2200" dirty="0" smtClean="0">
                <a:cs typeface="Times New Roman" pitchFamily="18" charset="0"/>
              </a:rPr>
              <a:t>  senken Blutfett</a:t>
            </a:r>
          </a:p>
          <a:p>
            <a:pPr marL="800100" lvl="2" indent="-342900">
              <a:lnSpc>
                <a:spcPct val="114000"/>
              </a:lnSpc>
              <a:spcBef>
                <a:spcPts val="0"/>
              </a:spcBef>
              <a:buFont typeface="Symbol"/>
              <a:buChar char="®"/>
            </a:pPr>
            <a:r>
              <a:rPr lang="de-DE" sz="2200" dirty="0" smtClean="0">
                <a:cs typeface="Times New Roman" pitchFamily="18" charset="0"/>
                <a:sym typeface="Symbol"/>
              </a:rPr>
              <a:t>  Rheuma</a:t>
            </a:r>
          </a:p>
          <a:p>
            <a:pPr marL="800100" lvl="2" indent="-342900">
              <a:lnSpc>
                <a:spcPct val="114000"/>
              </a:lnSpc>
              <a:spcBef>
                <a:spcPts val="0"/>
              </a:spcBef>
              <a:buFont typeface="Symbol"/>
              <a:buChar char="®"/>
            </a:pPr>
            <a:r>
              <a:rPr lang="de-DE" sz="2200" dirty="0">
                <a:cs typeface="Times New Roman" pitchFamily="18" charset="0"/>
                <a:sym typeface="Symbol"/>
              </a:rPr>
              <a:t> </a:t>
            </a:r>
            <a:r>
              <a:rPr lang="de-DE" sz="2200" dirty="0" smtClean="0">
                <a:cs typeface="Times New Roman" pitchFamily="18" charset="0"/>
                <a:sym typeface="Symbol"/>
              </a:rPr>
              <a:t> Cholesterin:   schlechtes LDL senken, gutes HDL erhöhen</a:t>
            </a:r>
            <a:endParaRPr lang="de-DE" sz="2200" dirty="0">
              <a:cs typeface="Times New Roman" pitchFamily="18" charset="0"/>
            </a:endParaRPr>
          </a:p>
          <a:p>
            <a:pPr marL="800100" lvl="2" indent="-342900">
              <a:lnSpc>
                <a:spcPct val="114000"/>
              </a:lnSpc>
              <a:spcBef>
                <a:spcPts val="0"/>
              </a:spcBef>
              <a:buFont typeface="Symbol"/>
              <a:buChar char="®"/>
            </a:pPr>
            <a:r>
              <a:rPr lang="de-DE" sz="2200" dirty="0" smtClean="0">
                <a:cs typeface="Times New Roman" pitchFamily="18" charset="0"/>
              </a:rPr>
              <a:t>  Herz-</a:t>
            </a:r>
            <a:r>
              <a:rPr lang="de-DE" sz="2200" dirty="0">
                <a:cs typeface="Times New Roman" pitchFamily="18" charset="0"/>
              </a:rPr>
              <a:t>/Kreislauferkrankungen</a:t>
            </a:r>
          </a:p>
          <a:p>
            <a:pPr>
              <a:lnSpc>
                <a:spcPct val="114000"/>
              </a:lnSpc>
              <a:buNone/>
            </a:pPr>
            <a:endParaRPr lang="de-DE" sz="2200" dirty="0"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de-DE" sz="2400" dirty="0">
                <a:cs typeface="Times New Roman" pitchFamily="18" charset="0"/>
              </a:rPr>
              <a:t>wichtig ist das Verhältnis von Omega-6 zu Omega-3</a:t>
            </a:r>
          </a:p>
          <a:p>
            <a:pPr lvl="1">
              <a:lnSpc>
                <a:spcPct val="114000"/>
              </a:lnSpc>
              <a:buFont typeface="Symbol" pitchFamily="18" charset="2"/>
              <a:buChar char="®"/>
            </a:pPr>
            <a:r>
              <a:rPr lang="de-DE" sz="2200" dirty="0">
                <a:cs typeface="Times New Roman" pitchFamily="18" charset="0"/>
              </a:rPr>
              <a:t> </a:t>
            </a:r>
            <a:r>
              <a:rPr lang="de-DE" sz="2200" dirty="0" smtClean="0">
                <a:cs typeface="Times New Roman" pitchFamily="18" charset="0"/>
              </a:rPr>
              <a:t>  Konkurrenz </a:t>
            </a:r>
            <a:r>
              <a:rPr lang="de-DE" sz="2200" dirty="0">
                <a:cs typeface="Times New Roman" pitchFamily="18" charset="0"/>
              </a:rPr>
              <a:t>um Enzyme</a:t>
            </a:r>
          </a:p>
          <a:p>
            <a:pPr lvl="1">
              <a:lnSpc>
                <a:spcPct val="114000"/>
              </a:lnSpc>
              <a:buFont typeface="Symbol" pitchFamily="18" charset="2"/>
              <a:buChar char="®"/>
            </a:pPr>
            <a:r>
              <a:rPr lang="de-DE" sz="2200" dirty="0">
                <a:cs typeface="Times New Roman" pitchFamily="18" charset="0"/>
              </a:rPr>
              <a:t> </a:t>
            </a:r>
            <a:r>
              <a:rPr lang="de-DE" sz="2200" dirty="0" smtClean="0">
                <a:cs typeface="Times New Roman" pitchFamily="18" charset="0"/>
              </a:rPr>
              <a:t>  Entzündungsförderer </a:t>
            </a:r>
            <a:r>
              <a:rPr lang="de-DE" sz="2200" dirty="0">
                <a:cs typeface="Times New Roman" pitchFamily="18" charset="0"/>
              </a:rPr>
              <a:t>vs. </a:t>
            </a:r>
            <a:r>
              <a:rPr lang="de-DE" sz="2200" dirty="0" err="1">
                <a:cs typeface="Times New Roman" pitchFamily="18" charset="0"/>
              </a:rPr>
              <a:t>Entzündungshemmer</a:t>
            </a:r>
            <a:endParaRPr lang="de-DE" sz="2200" dirty="0">
              <a:cs typeface="Times New Roman" pitchFamily="18" charset="0"/>
            </a:endParaRPr>
          </a:p>
          <a:p>
            <a:pPr lvl="1">
              <a:lnSpc>
                <a:spcPct val="114000"/>
              </a:lnSpc>
              <a:buFont typeface="Symbol" pitchFamily="18" charset="2"/>
              <a:buChar char="®"/>
            </a:pPr>
            <a:r>
              <a:rPr lang="de-DE" sz="2200" dirty="0">
                <a:cs typeface="Times New Roman" pitchFamily="18" charset="0"/>
              </a:rPr>
              <a:t> </a:t>
            </a:r>
            <a:r>
              <a:rPr lang="de-DE" sz="2200" dirty="0" smtClean="0">
                <a:cs typeface="Times New Roman" pitchFamily="18" charset="0"/>
              </a:rPr>
              <a:t>  empfohlenes </a:t>
            </a:r>
            <a:r>
              <a:rPr lang="de-DE" sz="2200" dirty="0">
                <a:cs typeface="Times New Roman" pitchFamily="18" charset="0"/>
              </a:rPr>
              <a:t>Verhältnis 1:3 (westl. Ernährung: 20:1)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339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 von Pflanzenölen</a:t>
            </a:r>
            <a:endParaRPr lang="de-DE" dirty="0"/>
          </a:p>
        </p:txBody>
      </p:sp>
      <p:pic>
        <p:nvPicPr>
          <p:cNvPr id="7170" name="Picture 2" descr="https://upload.wikimedia.org/wikipedia/commons/thumb/8/8d/Triglyceride_Structural_Formulae_V.1.png/1280px-Triglyceride_Structural_Formulae_V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280741"/>
            <a:ext cx="4877334" cy="27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58416" y="1330859"/>
            <a:ext cx="339253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Nachwachsende Rohstoffe</a:t>
            </a:r>
            <a:br>
              <a:rPr lang="de-DE" dirty="0" smtClean="0"/>
            </a:br>
            <a:r>
              <a:rPr lang="de-DE" dirty="0" smtClean="0"/>
              <a:t>sind keine Reinstoffe,</a:t>
            </a:r>
            <a:br>
              <a:rPr lang="de-DE" dirty="0" smtClean="0"/>
            </a:br>
            <a:r>
              <a:rPr lang="de-DE" dirty="0" smtClean="0"/>
              <a:t>sondern Stoffgemische</a:t>
            </a:r>
            <a:br>
              <a:rPr lang="de-DE" dirty="0" smtClean="0"/>
            </a:br>
            <a:r>
              <a:rPr lang="de-DE" dirty="0" smtClean="0"/>
              <a:t>mit regionalen und </a:t>
            </a:r>
            <a:br>
              <a:rPr lang="de-DE" dirty="0" smtClean="0"/>
            </a:br>
            <a:r>
              <a:rPr lang="de-DE" dirty="0" smtClean="0"/>
              <a:t>saisonalen Unterschieden,</a:t>
            </a:r>
            <a:br>
              <a:rPr lang="de-DE" dirty="0" smtClean="0"/>
            </a:br>
            <a:r>
              <a:rPr lang="de-DE" dirty="0" smtClean="0"/>
              <a:t>meist nicht langzeitstabil.</a:t>
            </a:r>
          </a:p>
          <a:p>
            <a:endParaRPr lang="de-DE" dirty="0"/>
          </a:p>
          <a:p>
            <a:r>
              <a:rPr lang="de-DE" dirty="0" smtClean="0"/>
              <a:t>Pauschale Charakterisierung</a:t>
            </a:r>
            <a:br>
              <a:rPr lang="de-DE" dirty="0" smtClean="0"/>
            </a:br>
            <a:r>
              <a:rPr lang="de-DE" dirty="0" smtClean="0"/>
              <a:t>der Alterung von Pflanzenölen:</a:t>
            </a:r>
          </a:p>
          <a:p>
            <a:endParaRPr lang="de-DE" dirty="0"/>
          </a:p>
          <a:p>
            <a:r>
              <a:rPr lang="de-DE" dirty="0" smtClean="0"/>
              <a:t>Säurezahl</a:t>
            </a:r>
          </a:p>
          <a:p>
            <a:endParaRPr lang="de-DE" dirty="0"/>
          </a:p>
          <a:p>
            <a:r>
              <a:rPr lang="de-DE" dirty="0" smtClean="0"/>
              <a:t>Jodzahl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7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153217"/>
            <a:ext cx="8929688" cy="520655"/>
          </a:xfrm>
        </p:spPr>
        <p:txBody>
          <a:bodyPr/>
          <a:lstStyle/>
          <a:p>
            <a:r>
              <a:rPr lang="de-DE" dirty="0" smtClean="0"/>
              <a:t>Experimentierphase im Schülerlabor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82407" y="3375329"/>
            <a:ext cx="4740400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Extraktion der Öle aus den Samen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Herstellung der Ethylester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Dünnschichtchromatographie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Bestimmung der Säurezahl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Bestimmung der </a:t>
            </a:r>
            <a:r>
              <a:rPr lang="de-DE" sz="2400" dirty="0" err="1" smtClean="0"/>
              <a:t>Iodzahl</a:t>
            </a:r>
            <a:endParaRPr lang="de-DE" sz="2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11760" y="1066800"/>
            <a:ext cx="8940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Fragestellungen: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Welches </a:t>
            </a:r>
            <a:r>
              <a:rPr lang="de-DE" sz="2400" dirty="0" err="1" smtClean="0">
                <a:solidFill>
                  <a:srgbClr val="0070C0"/>
                </a:solidFill>
              </a:rPr>
              <a:t>Bliesgau</a:t>
            </a:r>
            <a:r>
              <a:rPr lang="de-DE" sz="2400" dirty="0" smtClean="0">
                <a:solidFill>
                  <a:srgbClr val="0070C0"/>
                </a:solidFill>
              </a:rPr>
              <a:t>-Öl enthält besonders viel </a:t>
            </a:r>
            <a:r>
              <a:rPr lang="el-GR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α</a:t>
            </a:r>
            <a:r>
              <a:rPr lang="de-DE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lang="de-DE" sz="24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Linolensäure</a:t>
            </a:r>
            <a:r>
              <a:rPr lang="de-DE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? </a:t>
            </a:r>
            <a:br>
              <a:rPr lang="de-DE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de-DE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lang="de-DE" sz="2400" dirty="0" smtClean="0">
                <a:solidFill>
                  <a:srgbClr val="0070C0"/>
                </a:solidFill>
              </a:rPr>
              <a:t>Omega-3-Fettsäure)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Wie ist die Qualität der </a:t>
            </a:r>
            <a:r>
              <a:rPr lang="de-DE" sz="2400" dirty="0" err="1" smtClean="0">
                <a:solidFill>
                  <a:srgbClr val="0070C0"/>
                </a:solidFill>
              </a:rPr>
              <a:t>Bliesgau</a:t>
            </a:r>
            <a:r>
              <a:rPr lang="de-DE" sz="2400" dirty="0" smtClean="0">
                <a:solidFill>
                  <a:srgbClr val="0070C0"/>
                </a:solidFill>
              </a:rPr>
              <a:t>-Öle?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1513"/>
          </a:xfrm>
        </p:spPr>
        <p:txBody>
          <a:bodyPr>
            <a:normAutofit/>
          </a:bodyPr>
          <a:lstStyle/>
          <a:p>
            <a:r>
              <a:rPr lang="de-DE" dirty="0" smtClean="0"/>
              <a:t>Aufgabe 1:  Extraktion von Pflanzenöl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76294" y="998873"/>
            <a:ext cx="78630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cs typeface="Times New Roman" pitchFamily="18" charset="0"/>
              </a:rPr>
              <a:t>Entwickle eine Methode zur Extraktion von Rapsöl aus </a:t>
            </a:r>
            <a:r>
              <a:rPr lang="de-DE" dirty="0" smtClean="0">
                <a:cs typeface="Times New Roman" pitchFamily="18" charset="0"/>
              </a:rPr>
              <a:t>Rapssamen !</a:t>
            </a:r>
          </a:p>
          <a:p>
            <a:endParaRPr lang="de-DE" dirty="0">
              <a:cs typeface="Times New Roman" pitchFamily="18" charset="0"/>
            </a:endParaRPr>
          </a:p>
          <a:p>
            <a:r>
              <a:rPr lang="de-DE" dirty="0" smtClean="0">
                <a:cs typeface="Times New Roman" pitchFamily="18" charset="0"/>
              </a:rPr>
              <a:t>Forschendes Experimentieren, d.h. eigene Problemlösung entwickeln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62" y="2388374"/>
            <a:ext cx="5576013" cy="37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-672"/>
            <a:ext cx="8929688" cy="828432"/>
          </a:xfrm>
        </p:spPr>
        <p:txBody>
          <a:bodyPr/>
          <a:lstStyle/>
          <a:p>
            <a:r>
              <a:rPr lang="de-DE" sz="2400" dirty="0" smtClean="0">
                <a:latin typeface="+mn-lt"/>
              </a:rPr>
              <a:t>Aufgabe 2:  welches Pflanzenöl </a:t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>enthält viel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sz="24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de-DE" sz="2400" dirty="0" err="1" smtClean="0">
                <a:latin typeface="+mn-lt"/>
                <a:cs typeface="Times New Roman" panose="02020603050405020304" pitchFamily="18" charset="0"/>
              </a:rPr>
              <a:t>Linolensäure</a:t>
            </a:r>
            <a:r>
              <a:rPr lang="de-DE" sz="2400" dirty="0" smtClean="0">
                <a:latin typeface="+mn-lt"/>
                <a:cs typeface="Times New Roman" panose="02020603050405020304" pitchFamily="18" charset="0"/>
              </a:rPr>
              <a:t> ?</a:t>
            </a:r>
            <a:endParaRPr lang="de-DE" sz="24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96140" y="1846555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Methode:  Dünnschicht-Chromatographie</a:t>
            </a:r>
            <a:br>
              <a:rPr lang="de-DE" dirty="0" smtClean="0"/>
            </a:br>
            <a:r>
              <a:rPr lang="de-DE" dirty="0" smtClean="0"/>
              <a:t>analog zur Papierchromatographie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56443" y="4749553"/>
            <a:ext cx="644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Öle (</a:t>
            </a:r>
            <a:r>
              <a:rPr lang="de-DE" dirty="0" err="1" smtClean="0"/>
              <a:t>Triglyceride</a:t>
            </a:r>
            <a:r>
              <a:rPr lang="de-DE" dirty="0" smtClean="0"/>
              <a:t>) können nicht direkt aufgetragen werden, </a:t>
            </a:r>
            <a:br>
              <a:rPr lang="de-DE" dirty="0" smtClean="0"/>
            </a:br>
            <a:r>
              <a:rPr lang="de-DE" dirty="0" smtClean="0"/>
              <a:t>sondern müssen in Ethylester umgewandelt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8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475656" y="980728"/>
            <a:ext cx="6753944" cy="3492970"/>
            <a:chOff x="1019605" y="1340768"/>
            <a:chExt cx="9005260" cy="4657292"/>
          </a:xfrm>
        </p:grpSpPr>
        <p:pic>
          <p:nvPicPr>
            <p:cNvPr id="1026" name="Picture 2" descr="P:\SE für Berlin\Neuer Ordner\20130115_f18023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340768"/>
              <a:ext cx="1491595" cy="3600000"/>
            </a:xfrm>
            <a:prstGeom prst="rect">
              <a:avLst/>
            </a:prstGeom>
            <a:noFill/>
          </p:spPr>
        </p:pic>
        <p:pic>
          <p:nvPicPr>
            <p:cNvPr id="1028" name="Picture 4" descr="P:\SE für Berlin\Neuer Ordner\20130115_f 2037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340768"/>
              <a:ext cx="1549765" cy="3600000"/>
            </a:xfrm>
            <a:prstGeom prst="rect">
              <a:avLst/>
            </a:prstGeom>
            <a:noFill/>
          </p:spPr>
        </p:pic>
        <p:pic>
          <p:nvPicPr>
            <p:cNvPr id="1029" name="Picture 5" descr="P:\SE für Berlin\Neuer Ordner\20130115_f 1814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2695" y="1412776"/>
              <a:ext cx="1711433" cy="3600000"/>
            </a:xfrm>
            <a:prstGeom prst="rect">
              <a:avLst/>
            </a:prstGeom>
            <a:noFill/>
          </p:spPr>
        </p:pic>
        <p:sp>
          <p:nvSpPr>
            <p:cNvPr id="8" name="Textfeld 7"/>
            <p:cNvSpPr txBox="1"/>
            <p:nvPr/>
          </p:nvSpPr>
          <p:spPr>
            <a:xfrm>
              <a:off x="1019605" y="5013175"/>
              <a:ext cx="156017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Öl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259965" y="5003883"/>
              <a:ext cx="136815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Trübung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492214" y="5013175"/>
              <a:ext cx="35326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Absetzen von Glycerin u. </a:t>
              </a:r>
              <a:r>
                <a:rPr lang="de-DE" sz="1400" dirty="0" err="1" smtClean="0">
                  <a:latin typeface="Arial" pitchFamily="34" charset="0"/>
                  <a:cs typeface="Arial" pitchFamily="34" charset="0"/>
                </a:rPr>
                <a:t>unverseifbaren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Resten, </a:t>
              </a:r>
              <a:br>
                <a:rPr lang="de-DE" sz="14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FSEE in Lösung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2699792" y="3501008"/>
              <a:ext cx="108012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675789" y="317968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NaOEt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844142" y="3179681"/>
              <a:ext cx="1224136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+ HCl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de-DE" sz="12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eptan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5724128" y="3501008"/>
              <a:ext cx="108012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909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/>
              <a:t>s</a:t>
            </a:r>
            <a:r>
              <a:rPr lang="de-DE" sz="2400" dirty="0" err="1" smtClean="0"/>
              <a:t>peed</a:t>
            </a:r>
            <a:r>
              <a:rPr lang="de-DE" sz="2400" dirty="0" smtClean="0"/>
              <a:t>-Synthese“ der Fettsäureethylester </a:t>
            </a:r>
            <a:br>
              <a:rPr lang="de-DE" sz="2400" dirty="0" smtClean="0"/>
            </a:br>
            <a:r>
              <a:rPr lang="de-DE" sz="2400" dirty="0" smtClean="0"/>
              <a:t>in einer Schüttelreaktion</a:t>
            </a:r>
            <a:endParaRPr lang="de-DE" sz="2400" dirty="0"/>
          </a:p>
        </p:txBody>
      </p:sp>
      <p:pic>
        <p:nvPicPr>
          <p:cNvPr id="19" name="Picture 3" descr="C:\Users\m.seel\Desktop\Veresterung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70244"/>
            <a:ext cx="7007352" cy="1860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7376"/>
          </a:xfrm>
        </p:spPr>
        <p:txBody>
          <a:bodyPr>
            <a:normAutofit/>
          </a:bodyPr>
          <a:lstStyle/>
          <a:p>
            <a:r>
              <a:rPr lang="de-DE" dirty="0" smtClean="0"/>
              <a:t>Reaktionsbedingungen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3392"/>
            <a:ext cx="8229600" cy="1800200"/>
          </a:xfrm>
        </p:spPr>
        <p:txBody>
          <a:bodyPr/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2-5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Pflanzenöl mit 5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Natriumethanolat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versetzen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1 Minute intensiv schütteln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2-3 Tropfen HCL und 10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Heptan hinzufügen</a:t>
            </a:r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23528" y="3763888"/>
            <a:ext cx="8820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geringer Materialaufwand (</a:t>
            </a:r>
            <a:r>
              <a:rPr lang="de-DE" sz="2400" dirty="0" smtClean="0">
                <a:cs typeface="Times New Roman" pitchFamily="18" charset="0"/>
              </a:rPr>
              <a:t>Lösungsmittel und Chemikalien)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Reaktionszeit &lt; 3 Minuten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b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(im Gegensatz zu 30 Minuten unter herkömmlichen Bedingungen)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ausreichende Verdünnung für Dünnschichtchromatographie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2896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Vorteile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35750" y="5785480"/>
            <a:ext cx="7340471" cy="369332"/>
          </a:xfrm>
          <a:prstGeom prst="rect">
            <a:avLst/>
          </a:prstGeom>
          <a:solidFill>
            <a:srgbClr val="FFFFCD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Nebenbemerkung:  Für Biodiesel werden Methylester der </a:t>
            </a:r>
            <a:r>
              <a:rPr lang="de-DE" sz="1800" dirty="0"/>
              <a:t>F</a:t>
            </a:r>
            <a:r>
              <a:rPr lang="de-DE" sz="1800" dirty="0" smtClean="0"/>
              <a:t>ettsäuren benötigt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271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1125" y="153217"/>
            <a:ext cx="8929688" cy="520655"/>
          </a:xfrm>
        </p:spPr>
        <p:txBody>
          <a:bodyPr/>
          <a:lstStyle/>
          <a:p>
            <a:r>
              <a:rPr lang="de-DE" alt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Nachhaltige </a:t>
            </a:r>
            <a:r>
              <a:rPr lang="de-DE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111125" y="1212888"/>
            <a:ext cx="8756333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</a:pP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„Nachhaltige Entwicklung ist eine Entwicklung, die 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Bedürfnisse der heutigen Generation befriedigt, 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ohne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die Möglichkeiten künftiger Generationen zu gefährden, ihre eigenen Bedürfnisse zu befriedigen 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ihren Lebensstil zu wählen.“</a:t>
            </a:r>
          </a:p>
          <a:p>
            <a:pPr>
              <a:spcBef>
                <a:spcPts val="480"/>
              </a:spcBef>
            </a:pP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    aus dem Brundtland-Bericht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der Vereinten Nationen 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    „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Unsere gemeinsame Zukunft“ von 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1987,</a:t>
            </a:r>
            <a:b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	    wichtiges politisches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Ziel unserer heutigen Gesellschaft 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360" y="2883436"/>
            <a:ext cx="8435280" cy="917520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Umkehrphase: Petroleumbenzin/Paraffin 70/30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Laufmittel: mit Paraffin gesättigter Eisessig</a:t>
            </a:r>
            <a:endParaRPr lang="de-DE" dirty="0" smtClean="0"/>
          </a:p>
        </p:txBody>
      </p:sp>
      <p:pic>
        <p:nvPicPr>
          <p:cNvPr id="2051" name="Picture 3" descr="C:\Users\m.seel\Desktop\Neuer Ordner\20121125_183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384" y="3739996"/>
            <a:ext cx="1751256" cy="244827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347864" y="6143277"/>
            <a:ext cx="2742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Detektion in </a:t>
            </a:r>
            <a:r>
              <a:rPr lang="de-DE" sz="1800" dirty="0" err="1" smtClean="0"/>
              <a:t>Iodkammer</a:t>
            </a:r>
            <a:endParaRPr lang="de-DE" sz="1800" dirty="0"/>
          </a:p>
        </p:txBody>
      </p:sp>
      <p:pic>
        <p:nvPicPr>
          <p:cNvPr id="1026" name="Picture 2" descr="C:\Users\m.seel\Desktop\Omega\Bilder Präsentation für KD\Docohexaensäure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314" y="3750156"/>
            <a:ext cx="1188102" cy="2448272"/>
          </a:xfrm>
          <a:prstGeom prst="rect">
            <a:avLst/>
          </a:prstGeom>
          <a:noFill/>
        </p:spPr>
      </p:pic>
      <p:pic>
        <p:nvPicPr>
          <p:cNvPr id="5121" name="Picture 1" descr="C:\Users\m.seel\Desktop\Neuer Ordner\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50156"/>
            <a:ext cx="1309459" cy="2448272"/>
          </a:xfrm>
          <a:prstGeom prst="rect">
            <a:avLst/>
          </a:prstGeom>
          <a:noFill/>
        </p:spPr>
      </p:pic>
      <p:cxnSp>
        <p:nvCxnSpPr>
          <p:cNvPr id="11" name="Gerade Verbindung mit Pfeil 10"/>
          <p:cNvCxnSpPr/>
          <p:nvPr/>
        </p:nvCxnSpPr>
        <p:spPr>
          <a:xfrm>
            <a:off x="5868144" y="5589240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555776" y="5589240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98411" y="6163597"/>
            <a:ext cx="2199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Nach Entwicklung</a:t>
            </a:r>
            <a:endParaRPr lang="de-DE" sz="1800" dirty="0"/>
          </a:p>
        </p:txBody>
      </p:sp>
      <p:sp>
        <p:nvSpPr>
          <p:cNvPr id="17" name="Textfeld 16"/>
          <p:cNvSpPr txBox="1"/>
          <p:nvPr/>
        </p:nvSpPr>
        <p:spPr>
          <a:xfrm>
            <a:off x="6601111" y="6143277"/>
            <a:ext cx="2249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sichtbare Bestandteile</a:t>
            </a:r>
            <a:endParaRPr lang="de-DE" sz="1800" dirty="0"/>
          </a:p>
        </p:txBody>
      </p:sp>
      <p:pic>
        <p:nvPicPr>
          <p:cNvPr id="3074" name="Picture 2" descr="E:\Staatsexamen\Omega\Bilder Präsentation für KD\ausgewählte Bilder SE - Kopie\Ethyle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80728"/>
            <a:ext cx="6768752" cy="1552025"/>
          </a:xfrm>
          <a:prstGeom prst="rect">
            <a:avLst/>
          </a:prstGeom>
          <a:noFill/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2328"/>
          </a:xfrm>
        </p:spPr>
        <p:txBody>
          <a:bodyPr>
            <a:normAutofit/>
          </a:bodyPr>
          <a:lstStyle/>
          <a:p>
            <a:r>
              <a:rPr lang="de-DE" dirty="0" smtClean="0"/>
              <a:t>DC der Fettsäure-Ethylester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25649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FSEE der Biosphärenöle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1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 </a:t>
            </a:r>
            <a:r>
              <a:rPr lang="de-DE" dirty="0"/>
              <a:t>3</a:t>
            </a:r>
            <a:r>
              <a:rPr lang="de-DE" dirty="0" smtClean="0"/>
              <a:t>:  Säurezahl (SZ)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6212" y="1042436"/>
            <a:ext cx="9144000" cy="1782246"/>
          </a:xfrm>
        </p:spPr>
        <p:txBody>
          <a:bodyPr/>
          <a:lstStyle/>
          <a:p>
            <a:pPr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Bestimme die SZ von 2 Biosphärenölen und einem herkömmlichen Öl.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SZ = Maß für den Gehalt an freien (Fett-)Säuren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Definition: Menge KOH [mg] zur Neutralisation von 1 g Fett. Prinzip: Titration mit KOH</a:t>
            </a:r>
            <a:endParaRPr lang="de-DE" dirty="0"/>
          </a:p>
        </p:txBody>
      </p:sp>
      <p:pic>
        <p:nvPicPr>
          <p:cNvPr id="5122" name="Picture 2" descr="C:\Users\m.seel\Desktop\RG Säurezah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88638"/>
            <a:ext cx="8136904" cy="1048273"/>
          </a:xfrm>
          <a:prstGeom prst="rect">
            <a:avLst/>
          </a:prstGeom>
          <a:noFill/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49208"/>
              </p:ext>
            </p:extLst>
          </p:nvPr>
        </p:nvGraphicFramePr>
        <p:xfrm>
          <a:off x="926333" y="4388581"/>
          <a:ext cx="7128792" cy="1996344"/>
        </p:xfrm>
        <a:graphic>
          <a:graphicData uri="http://schemas.openxmlformats.org/drawingml/2006/table">
            <a:tbl>
              <a:tblPr/>
              <a:tblGrid>
                <a:gridCol w="5209092"/>
                <a:gridCol w="1919700"/>
              </a:tblGrid>
              <a:tr h="449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Öl-/Fettprobe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Erwartete SZ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Raffinierte </a:t>
                      </a:r>
                      <a:r>
                        <a:rPr lang="de-DE" sz="2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Speiseöle/Tierische </a:t>
                      </a:r>
                      <a:r>
                        <a:rPr lang="de-DE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Speisefette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0,2-1</a:t>
                      </a:r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ss</a:t>
                      </a:r>
                      <a:endParaRPr lang="de-DE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Rohe Pflanzenöle/ techn. </a:t>
                      </a:r>
                      <a:r>
                        <a:rPr lang="de-DE" sz="2000" smtClean="0">
                          <a:latin typeface="Calibri" pitchFamily="34" charset="0"/>
                          <a:ea typeface="Calibri"/>
                          <a:cs typeface="Times New Roman"/>
                        </a:rPr>
                        <a:t>tierische </a:t>
                      </a:r>
                      <a:r>
                        <a:rPr lang="de-DE" sz="2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Fette</a:t>
                      </a:r>
                      <a:endParaRPr lang="de-DE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1-10</a:t>
                      </a:r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ss</a:t>
                      </a:r>
                      <a:endParaRPr lang="de-DE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8180"/>
          </a:xfrm>
        </p:spPr>
        <p:txBody>
          <a:bodyPr>
            <a:noAutofit/>
          </a:bodyPr>
          <a:lstStyle/>
          <a:p>
            <a:r>
              <a:rPr lang="de-DE" dirty="0" smtClean="0"/>
              <a:t>Aufgabe 4 - </a:t>
            </a:r>
            <a:r>
              <a:rPr lang="de-DE" dirty="0" err="1" smtClean="0"/>
              <a:t>Iodzahl</a:t>
            </a:r>
            <a:r>
              <a:rPr lang="de-DE" dirty="0" smtClean="0"/>
              <a:t> (IZ)</a:t>
            </a:r>
          </a:p>
        </p:txBody>
      </p:sp>
      <p:pic>
        <p:nvPicPr>
          <p:cNvPr id="1026" name="Picture 2" descr="C:\Users\m.seel\Desktop\ausgewählte Bilder SE - Kopie\Iodzahl Anf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59" y="3626293"/>
            <a:ext cx="1462698" cy="2556000"/>
          </a:xfrm>
          <a:prstGeom prst="rect">
            <a:avLst/>
          </a:prstGeom>
          <a:noFill/>
        </p:spPr>
      </p:pic>
      <p:pic>
        <p:nvPicPr>
          <p:cNvPr id="1028" name="Picture 4" descr="C:\Users\m.seel\Desktop\ausgewählte Bilder SE - Kopie\Iodzahl Blaufärb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567" y="3598676"/>
            <a:ext cx="1278649" cy="2556000"/>
          </a:xfrm>
          <a:prstGeom prst="rect">
            <a:avLst/>
          </a:prstGeom>
          <a:noFill/>
        </p:spPr>
      </p:pic>
      <p:pic>
        <p:nvPicPr>
          <p:cNvPr id="1029" name="Picture 5" descr="C:\Users\m.seel\Desktop\ausgewählte Bilder SE - Kopie\Iodzahl entfärb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723" y="3614824"/>
            <a:ext cx="1245654" cy="2556000"/>
          </a:xfrm>
          <a:prstGeom prst="rect">
            <a:avLst/>
          </a:prstGeom>
          <a:noFill/>
        </p:spPr>
      </p:pic>
      <p:pic>
        <p:nvPicPr>
          <p:cNvPr id="1030" name="Picture 6" descr="C:\Users\m.seel\Desktop\ausgewählte Bilder SE\20121102_103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3382" y="3614824"/>
            <a:ext cx="1463068" cy="2556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2267744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600" dirty="0" smtClean="0">
                <a:sym typeface="Symbol"/>
              </a:rPr>
              <a:t></a:t>
            </a:r>
            <a:endParaRPr lang="de-DE" sz="3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49999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600" dirty="0" smtClean="0">
                <a:sym typeface="Symbol"/>
              </a:rPr>
              <a:t></a:t>
            </a:r>
            <a:endParaRPr lang="de-DE" sz="3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588224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600" dirty="0" smtClean="0">
                <a:sym typeface="Symbol"/>
              </a:rPr>
              <a:t></a:t>
            </a:r>
            <a:endParaRPr lang="de-DE" sz="3600" dirty="0"/>
          </a:p>
        </p:txBody>
      </p:sp>
      <p:sp>
        <p:nvSpPr>
          <p:cNvPr id="15" name="Textfeld 14"/>
          <p:cNvSpPr txBox="1"/>
          <p:nvPr/>
        </p:nvSpPr>
        <p:spPr>
          <a:xfrm>
            <a:off x="834099" y="2919280"/>
            <a:ext cx="741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Rücktitration:		2 Na</a:t>
            </a:r>
            <a:r>
              <a:rPr lang="de-DE" baseline="-25000" dirty="0" smtClean="0"/>
              <a:t>2</a:t>
            </a:r>
            <a:r>
              <a:rPr lang="de-DE" dirty="0" smtClean="0"/>
              <a:t>S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r>
              <a:rPr lang="de-DE" baseline="-25000" dirty="0" smtClean="0"/>
              <a:t>3 </a:t>
            </a:r>
            <a:r>
              <a:rPr lang="de-DE" dirty="0" smtClean="0"/>
              <a:t>+ I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smtClean="0"/>
              <a:t>Na</a:t>
            </a:r>
            <a:r>
              <a:rPr lang="de-DE" baseline="-25000" dirty="0" smtClean="0"/>
              <a:t>2</a:t>
            </a:r>
            <a:r>
              <a:rPr lang="de-DE" dirty="0" smtClean="0"/>
              <a:t>S</a:t>
            </a:r>
            <a:r>
              <a:rPr lang="de-DE" baseline="-25000" dirty="0" smtClean="0"/>
              <a:t>4</a:t>
            </a:r>
            <a:r>
              <a:rPr lang="de-DE" dirty="0" smtClean="0"/>
              <a:t>O</a:t>
            </a:r>
            <a:r>
              <a:rPr lang="de-DE" baseline="-25000" dirty="0" smtClean="0"/>
              <a:t>6</a:t>
            </a:r>
            <a:r>
              <a:rPr lang="de-DE" dirty="0" smtClean="0"/>
              <a:t> + 2 </a:t>
            </a:r>
            <a:r>
              <a:rPr lang="de-DE" dirty="0" err="1" smtClean="0"/>
              <a:t>NaI</a:t>
            </a:r>
            <a:endParaRPr lang="de-DE" sz="2400" dirty="0"/>
          </a:p>
        </p:txBody>
      </p:sp>
      <p:sp>
        <p:nvSpPr>
          <p:cNvPr id="16" name="Rechteck 15"/>
          <p:cNvSpPr/>
          <p:nvPr/>
        </p:nvSpPr>
        <p:spPr>
          <a:xfrm>
            <a:off x="696059" y="6149705"/>
            <a:ext cx="151216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600" dirty="0" smtClean="0"/>
              <a:t>Öl in Iod-</a:t>
            </a:r>
            <a:r>
              <a:rPr lang="de-DE" sz="1600" dirty="0" err="1" smtClean="0"/>
              <a:t>Lsg</a:t>
            </a:r>
            <a:r>
              <a:rPr lang="de-DE" sz="1600" dirty="0" smtClean="0"/>
              <a:t>.</a:t>
            </a:r>
          </a:p>
        </p:txBody>
      </p:sp>
      <p:sp>
        <p:nvSpPr>
          <p:cNvPr id="17" name="Rechteck 16"/>
          <p:cNvSpPr/>
          <p:nvPr/>
        </p:nvSpPr>
        <p:spPr>
          <a:xfrm>
            <a:off x="2878795" y="6066577"/>
            <a:ext cx="16626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dirty="0" smtClean="0"/>
              <a:t>Gelbfärbung nach</a:t>
            </a:r>
            <a:br>
              <a:rPr lang="de-DE" sz="1600" dirty="0" smtClean="0"/>
            </a:br>
            <a:r>
              <a:rPr lang="de-DE" sz="1600" dirty="0" smtClean="0"/>
              <a:t>Na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S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O</a:t>
            </a:r>
            <a:r>
              <a:rPr lang="de-DE" sz="1600" baseline="-25000" dirty="0" smtClean="0"/>
              <a:t>3</a:t>
            </a:r>
            <a:r>
              <a:rPr lang="de-DE" sz="1600" dirty="0" smtClean="0"/>
              <a:t> Zugabe</a:t>
            </a:r>
          </a:p>
        </p:txBody>
      </p:sp>
      <p:sp>
        <p:nvSpPr>
          <p:cNvPr id="18" name="Rechteck 17"/>
          <p:cNvSpPr/>
          <p:nvPr/>
        </p:nvSpPr>
        <p:spPr>
          <a:xfrm>
            <a:off x="5000456" y="6056186"/>
            <a:ext cx="173637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de-DE" sz="1600" dirty="0" smtClean="0"/>
              <a:t>Blaufärbung nach</a:t>
            </a:r>
            <a:br>
              <a:rPr lang="de-DE" sz="1600" dirty="0" smtClean="0"/>
            </a:br>
            <a:r>
              <a:rPr lang="de-DE" sz="1600" dirty="0" smtClean="0"/>
              <a:t>Zugabe von Stärke</a:t>
            </a:r>
            <a:endParaRPr lang="de-DE" sz="1600" dirty="0"/>
          </a:p>
        </p:txBody>
      </p:sp>
      <p:pic>
        <p:nvPicPr>
          <p:cNvPr id="5" name="Picture 2" descr="C:\Users\m.seel\Desktop\Elektrophile Addition Iodzah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752305"/>
            <a:ext cx="6035785" cy="1146674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66046" y="2166830"/>
            <a:ext cx="252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Elektrophile</a:t>
            </a:r>
            <a:r>
              <a:rPr lang="de-DE" dirty="0" smtClean="0"/>
              <a:t> Addition: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95536" y="980728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Bestimme </a:t>
            </a:r>
            <a:r>
              <a:rPr lang="de-DE" dirty="0"/>
              <a:t>die </a:t>
            </a:r>
            <a:r>
              <a:rPr lang="de-DE" dirty="0" err="1"/>
              <a:t>Iodzahl</a:t>
            </a:r>
            <a:r>
              <a:rPr lang="de-DE" dirty="0"/>
              <a:t> von 2 Biosphärenölen und einem </a:t>
            </a:r>
            <a:r>
              <a:rPr lang="de-DE" dirty="0" smtClean="0"/>
              <a:t>herkömmlichen </a:t>
            </a:r>
            <a:r>
              <a:rPr lang="de-DE" dirty="0"/>
              <a:t>Öl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Welches </a:t>
            </a:r>
            <a:r>
              <a:rPr lang="de-DE" dirty="0"/>
              <a:t>der Öle ist </a:t>
            </a:r>
            <a:r>
              <a:rPr lang="de-DE" dirty="0" smtClean="0"/>
              <a:t> „</a:t>
            </a:r>
            <a:r>
              <a:rPr lang="de-DE" dirty="0"/>
              <a:t>gesünder</a:t>
            </a:r>
            <a:r>
              <a:rPr lang="de-DE" dirty="0" smtClean="0"/>
              <a:t>“?  Welches Öl kann man zum Braten verwenden?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804248" y="2339588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080233" y="6071146"/>
            <a:ext cx="18469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vor der endgültigen </a:t>
            </a:r>
            <a:br>
              <a:rPr lang="de-DE" sz="1600" dirty="0" smtClean="0"/>
            </a:br>
            <a:r>
              <a:rPr lang="de-DE" sz="1600" dirty="0" smtClean="0"/>
              <a:t>Entfärbung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965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183994"/>
            <a:ext cx="8929688" cy="459100"/>
          </a:xfrm>
        </p:spPr>
        <p:txBody>
          <a:bodyPr/>
          <a:lstStyle/>
          <a:p>
            <a:r>
              <a:rPr lang="de-DE" sz="2400" dirty="0" err="1" smtClean="0"/>
              <a:t>Elektrophile</a:t>
            </a:r>
            <a:r>
              <a:rPr lang="de-DE" sz="2400" dirty="0" smtClean="0"/>
              <a:t> Addition an die Doppelbindungen</a:t>
            </a:r>
            <a:endParaRPr lang="de-DE" sz="2400" dirty="0"/>
          </a:p>
        </p:txBody>
      </p:sp>
      <p:pic>
        <p:nvPicPr>
          <p:cNvPr id="8194" name="Picture 2" descr="https://upload.wikimedia.org/wikipedia/commons/thumb/5/59/Triglyceride_Halogen_Addition_V.2.png/800px-Triglyceride_Halogen_Addition_V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00" y="1047565"/>
            <a:ext cx="4124245" cy="51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695" y="20197"/>
            <a:ext cx="5137778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873" y="-23264"/>
            <a:ext cx="4053136" cy="926167"/>
          </a:xfrm>
          <a:noFill/>
        </p:spPr>
        <p:txBody>
          <a:bodyPr>
            <a:noAutofit/>
          </a:bodyPr>
          <a:lstStyle/>
          <a:p>
            <a:r>
              <a:rPr lang="de-DE" sz="2400" dirty="0" smtClean="0"/>
              <a:t>Instrumentelle Analytik</a:t>
            </a:r>
            <a:br>
              <a:rPr lang="de-DE" sz="2400" dirty="0" smtClean="0"/>
            </a:br>
            <a:r>
              <a:rPr lang="de-DE" sz="2000" b="0" dirty="0" smtClean="0">
                <a:effectLst/>
              </a:rPr>
              <a:t>(Ausblick)</a:t>
            </a:r>
            <a:endParaRPr lang="de-DE" sz="2000" b="0" dirty="0"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6290" y="285467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/>
              </a:rPr>
              <a:t>α</a:t>
            </a:r>
            <a:r>
              <a:rPr lang="de-DE" dirty="0" smtClean="0">
                <a:latin typeface="Calibri"/>
              </a:rPr>
              <a:t>-</a:t>
            </a:r>
            <a:r>
              <a:rPr lang="de-DE" dirty="0" err="1" smtClean="0">
                <a:latin typeface="Calibri"/>
              </a:rPr>
              <a:t>Linolensäure</a:t>
            </a:r>
            <a:r>
              <a:rPr lang="de-DE" dirty="0" smtClean="0">
                <a:latin typeface="Calibri"/>
              </a:rPr>
              <a:t/>
            </a:r>
            <a:br>
              <a:rPr lang="de-DE" dirty="0" smtClean="0">
                <a:latin typeface="Calibri"/>
              </a:rPr>
            </a:br>
            <a:r>
              <a:rPr lang="de-DE" dirty="0" smtClean="0">
                <a:latin typeface="Calibri"/>
              </a:rPr>
              <a:t>(18:3)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88024" y="27423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alibri"/>
              </a:rPr>
              <a:t>Linolsäure</a:t>
            </a:r>
            <a:br>
              <a:rPr lang="de-DE" dirty="0" smtClean="0">
                <a:latin typeface="Calibri"/>
              </a:rPr>
            </a:br>
            <a:r>
              <a:rPr lang="de-DE" dirty="0" smtClean="0">
                <a:latin typeface="Calibri"/>
              </a:rPr>
              <a:t>(18:2)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92280" y="278092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alibri"/>
              </a:rPr>
              <a:t>Ölsäure</a:t>
            </a:r>
            <a:br>
              <a:rPr lang="de-DE" dirty="0" smtClean="0">
                <a:latin typeface="Calibri"/>
              </a:rPr>
            </a:br>
            <a:r>
              <a:rPr lang="de-DE" dirty="0" smtClean="0">
                <a:latin typeface="Calibri"/>
              </a:rPr>
              <a:t>(18:1)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7056276" y="3284984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228892" y="423322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alibri"/>
              </a:rPr>
              <a:t>Stearinsäure</a:t>
            </a:r>
            <a:br>
              <a:rPr lang="de-DE" dirty="0" smtClean="0">
                <a:latin typeface="Calibri"/>
              </a:rPr>
            </a:br>
            <a:r>
              <a:rPr lang="de-DE" dirty="0" smtClean="0">
                <a:latin typeface="Calibri"/>
              </a:rPr>
              <a:t>(18:0)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776370" y="405334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alibri"/>
              </a:rPr>
              <a:t>Palmitinsäure</a:t>
            </a:r>
            <a:br>
              <a:rPr lang="de-DE" dirty="0" smtClean="0">
                <a:latin typeface="Calibri"/>
              </a:rPr>
            </a:br>
            <a:r>
              <a:rPr lang="de-DE" dirty="0" smtClean="0">
                <a:latin typeface="Calibri"/>
              </a:rPr>
              <a:t>(16:0)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244408" y="4945934"/>
            <a:ext cx="105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Calibri"/>
              </a:rPr>
              <a:t> (20:1)</a:t>
            </a:r>
            <a:endParaRPr lang="de-DE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6012160" y="339299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6396550" y="560528"/>
            <a:ext cx="504056" cy="36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7420807" y="4879559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8856476" y="5492007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364088" y="472514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3687" y="1946361"/>
            <a:ext cx="427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GC-MS am Beispiel von </a:t>
            </a:r>
            <a:r>
              <a:rPr lang="de-DE" sz="2400" dirty="0"/>
              <a:t>Rapsöl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243901" y="4717242"/>
            <a:ext cx="240374" cy="539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 bwMode="auto">
          <a:xfrm>
            <a:off x="678873" y="3284984"/>
            <a:ext cx="3061854" cy="4834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ebdings" pitchFamily="18" charset="2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https://upload.wikimedia.org/wikipedia/commons/thumb/e/ea/Gaschromatograph.svg/625px-Gaschromatograp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" y="2391682"/>
            <a:ext cx="4775888" cy="28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4663" y="155575"/>
            <a:ext cx="4346150" cy="515938"/>
          </a:xfrm>
        </p:spPr>
        <p:txBody>
          <a:bodyPr/>
          <a:lstStyle/>
          <a:p>
            <a:r>
              <a:rPr lang="de-DE" dirty="0" smtClean="0"/>
              <a:t>GC-MS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" y="1"/>
            <a:ext cx="4975102" cy="33454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" y="3348475"/>
            <a:ext cx="4975102" cy="35095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33843" y="2676292"/>
            <a:ext cx="178125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Leindotteröl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und </a:t>
            </a:r>
            <a:r>
              <a:rPr lang="de-DE" sz="2400" dirty="0" err="1" smtClean="0"/>
              <a:t>Lachsöl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Was ist was?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34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26201" cy="415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01040" y="85068"/>
            <a:ext cx="6431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Massenspektrum von </a:t>
            </a:r>
            <a:r>
              <a:rPr lang="de-DE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Linolensäure</a:t>
            </a:r>
            <a:endParaRPr lang="de-DE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3" y="949960"/>
            <a:ext cx="4991947" cy="37439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851" y="153217"/>
            <a:ext cx="7048871" cy="520655"/>
          </a:xfrm>
        </p:spPr>
        <p:txBody>
          <a:bodyPr/>
          <a:lstStyle/>
          <a:p>
            <a:r>
              <a:rPr lang="de-DE" dirty="0" smtClean="0"/>
              <a:t>Industrielle Umsetzung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949960"/>
            <a:ext cx="53495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Umwelt- und gesundheitsfreundliche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Produkte</a:t>
            </a:r>
            <a:r>
              <a:rPr lang="de-DE" b="1" dirty="0"/>
              <a:t>, </a:t>
            </a:r>
            <a:r>
              <a:rPr lang="de-DE" b="1" dirty="0" smtClean="0"/>
              <a:t>Verfahren </a:t>
            </a:r>
            <a:r>
              <a:rPr lang="de-DE" b="1" dirty="0"/>
              <a:t>oder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Dienstleistungen:</a:t>
            </a:r>
          </a:p>
          <a:p>
            <a:r>
              <a:rPr lang="de-DE" dirty="0" smtClean="0"/>
              <a:t>für KMUs aller </a:t>
            </a:r>
            <a:r>
              <a:rPr lang="de-DE" dirty="0"/>
              <a:t>Branchen </a:t>
            </a:r>
            <a:r>
              <a:rPr lang="de-DE" dirty="0" smtClean="0"/>
              <a:t>wesentlich; </a:t>
            </a:r>
          </a:p>
          <a:p>
            <a:r>
              <a:rPr lang="de-DE" dirty="0"/>
              <a:t>i</a:t>
            </a:r>
            <a:r>
              <a:rPr lang="de-DE" dirty="0" smtClean="0"/>
              <a:t>m Fokus: </a:t>
            </a:r>
            <a:br>
              <a:rPr lang="de-DE" dirty="0" smtClean="0"/>
            </a:br>
            <a:r>
              <a:rPr lang="de-DE" dirty="0" smtClean="0"/>
              <a:t>vorsorgenden </a:t>
            </a:r>
            <a:r>
              <a:rPr lang="de-DE" dirty="0"/>
              <a:t>Umweltschutz,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Umweltbelastungen </a:t>
            </a:r>
            <a:r>
              <a:rPr lang="de-DE" dirty="0"/>
              <a:t>von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vornherein </a:t>
            </a:r>
            <a:r>
              <a:rPr lang="de-DE" dirty="0"/>
              <a:t>vermeidet, </a:t>
            </a:r>
            <a:endParaRPr lang="de-DE" dirty="0" smtClean="0"/>
          </a:p>
          <a:p>
            <a:r>
              <a:rPr lang="de-DE" dirty="0"/>
              <a:t>n</a:t>
            </a:r>
            <a:r>
              <a:rPr lang="de-DE" dirty="0" smtClean="0"/>
              <a:t>icht im Fokus: reparierender, </a:t>
            </a:r>
            <a:br>
              <a:rPr lang="de-DE" dirty="0" smtClean="0"/>
            </a:br>
            <a:r>
              <a:rPr lang="de-DE" dirty="0" smtClean="0"/>
              <a:t>nachsorgender </a:t>
            </a:r>
            <a:r>
              <a:rPr lang="de-DE" dirty="0"/>
              <a:t>Umweltschutz . 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4426565"/>
            <a:ext cx="9144000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 smtClean="0"/>
              <a:t>Klimaschutz </a:t>
            </a:r>
            <a:r>
              <a:rPr lang="de-DE" b="1" dirty="0"/>
              <a:t>und </a:t>
            </a:r>
            <a:r>
              <a:rPr lang="de-DE" b="1" dirty="0" smtClean="0"/>
              <a:t>Energie: </a:t>
            </a:r>
          </a:p>
          <a:p>
            <a:r>
              <a:rPr lang="de-DE" dirty="0" smtClean="0"/>
              <a:t>Emissionen </a:t>
            </a:r>
            <a:r>
              <a:rPr lang="de-DE" dirty="0"/>
              <a:t>klimaschädlicher Gase wie Kohlendioxid, Methan,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Flüchtige </a:t>
            </a:r>
            <a:r>
              <a:rPr lang="de-DE" dirty="0"/>
              <a:t>Organische Verbindungen (VOC: volatile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compounds</a:t>
            </a:r>
            <a:r>
              <a:rPr lang="de-DE" dirty="0"/>
              <a:t>) oder Fluorkohlenwasserstoffe (FKW) </a:t>
            </a:r>
            <a:r>
              <a:rPr lang="de-DE" dirty="0" smtClean="0"/>
              <a:t>vermindern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smtClean="0"/>
              <a:t>Energiebedarf </a:t>
            </a:r>
            <a:r>
              <a:rPr lang="de-DE" dirty="0"/>
              <a:t>durch Einsatz effizienter Technologien zu reduzieren, </a:t>
            </a:r>
            <a:endParaRPr lang="de-DE" dirty="0" smtClean="0"/>
          </a:p>
          <a:p>
            <a:r>
              <a:rPr lang="de-DE" dirty="0" smtClean="0"/>
              <a:t>Einsatz </a:t>
            </a:r>
            <a:r>
              <a:rPr lang="de-DE" dirty="0"/>
              <a:t>fossiler Energieträger zurückzufahren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de-DE" dirty="0"/>
              <a:t>gleichzeitig verstärkter Nutzung erneuerbarer Energien.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165134" y="4365369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KD-</a:t>
            </a:r>
            <a:r>
              <a:rPr lang="de-DE" dirty="0" err="1" smtClean="0"/>
              <a:t>Pharma</a:t>
            </a:r>
            <a:r>
              <a:rPr lang="de-DE" dirty="0" smtClean="0"/>
              <a:t> in </a:t>
            </a:r>
            <a:r>
              <a:rPr lang="de-DE" dirty="0" err="1" smtClean="0"/>
              <a:t>Bexbach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9512"/>
            <a:ext cx="6096000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 und Reflexion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6560" y="1026160"/>
            <a:ext cx="8700587" cy="257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b="1" dirty="0" smtClean="0"/>
              <a:t>Chemisch / </a:t>
            </a:r>
            <a:r>
              <a:rPr lang="de-DE" sz="2400" b="1" dirty="0"/>
              <a:t>m</a:t>
            </a:r>
            <a:r>
              <a:rPr lang="de-DE" sz="2400" b="1" dirty="0" smtClean="0"/>
              <a:t>ethodische Erkenntnisse: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Extraktionsverfahren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„</a:t>
            </a:r>
            <a:r>
              <a:rPr lang="de-DE" dirty="0" err="1" smtClean="0"/>
              <a:t>speed</a:t>
            </a:r>
            <a:r>
              <a:rPr lang="de-DE" dirty="0" smtClean="0"/>
              <a:t>“-Synthese am </a:t>
            </a:r>
            <a:r>
              <a:rPr lang="de-DE" dirty="0"/>
              <a:t>B</a:t>
            </a:r>
            <a:r>
              <a:rPr lang="de-DE" dirty="0" smtClean="0"/>
              <a:t>eispiel der </a:t>
            </a:r>
            <a:r>
              <a:rPr lang="de-DE" dirty="0" err="1" smtClean="0"/>
              <a:t>Umesterung</a:t>
            </a:r>
            <a:endParaRPr lang="de-DE" dirty="0" smtClean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Dünnschichtchromatographie im Vergleich zu GC-MS als Analyse-Techniken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Abwiegen und Titrieren als chemisch-experimentelles Handwerkszeug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Säurezahl </a:t>
            </a:r>
            <a:r>
              <a:rPr lang="de-DE" dirty="0"/>
              <a:t>und </a:t>
            </a:r>
            <a:r>
              <a:rPr lang="de-DE" dirty="0" err="1" smtClean="0"/>
              <a:t>Iodzahl</a:t>
            </a:r>
            <a:r>
              <a:rPr lang="de-DE" dirty="0" smtClean="0"/>
              <a:t> als klassische Charakterisierungsmethoden für Fette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77475" y="3543835"/>
            <a:ext cx="7518400" cy="286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b="1" dirty="0" smtClean="0"/>
              <a:t>„sachliche“ Erkenntnisse: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Pflanzenöle der Region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>
                <a:latin typeface="Times New Roman"/>
                <a:cs typeface="Times New Roman"/>
              </a:rPr>
              <a:t>Raps-Öl enthält gesättigte und viel einfach ungesättigte Fettsäuren</a:t>
            </a:r>
            <a:br>
              <a:rPr lang="de-DE" dirty="0">
                <a:latin typeface="Times New Roman"/>
                <a:cs typeface="Times New Roman"/>
              </a:rPr>
            </a:br>
            <a:r>
              <a:rPr lang="de-DE" dirty="0">
                <a:latin typeface="Times New Roman"/>
                <a:cs typeface="Times New Roman"/>
              </a:rPr>
              <a:t>→  geeignet als </a:t>
            </a:r>
            <a:r>
              <a:rPr lang="de-DE" dirty="0" err="1">
                <a:latin typeface="Times New Roman"/>
                <a:cs typeface="Times New Roman"/>
              </a:rPr>
              <a:t>Bratenöl</a:t>
            </a:r>
            <a:r>
              <a:rPr lang="de-DE" dirty="0">
                <a:latin typeface="Times New Roman"/>
                <a:cs typeface="Times New Roman"/>
              </a:rPr>
              <a:t>     (Olivenöl ist dafür noch besser geeignet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de-DE" dirty="0" smtClean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Leinsamen-Öl und Leindotter-Öl enthalten viel Omega-3-Fettsäure</a:t>
            </a:r>
            <a:br>
              <a:rPr lang="de-DE" dirty="0" smtClean="0"/>
            </a:br>
            <a:r>
              <a:rPr lang="de-DE" dirty="0" smtClean="0">
                <a:latin typeface="Times New Roman"/>
                <a:cs typeface="Times New Roman"/>
              </a:rPr>
              <a:t>→  kaltgepresst als Salatöl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dirty="0" smtClean="0"/>
              <a:t>Omega-3-Fettsäure als Nahrungsergänzungsmittel</a:t>
            </a:r>
            <a:endParaRPr lang="de-DE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14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Nachhaltige Entwicklung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01386" y="2636912"/>
            <a:ext cx="861774" cy="287857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4400" dirty="0">
                <a:latin typeface="Arial" charset="0"/>
                <a:ea typeface="ＭＳ Ｐゴシック" charset="0"/>
                <a:cs typeface="ＭＳ Ｐゴシック" charset="0"/>
              </a:rPr>
              <a:t>Ökonomie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12991" y="2636912"/>
            <a:ext cx="861774" cy="287857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4400" dirty="0">
                <a:latin typeface="Arial" charset="0"/>
                <a:ea typeface="ＭＳ Ｐゴシック" charset="0"/>
                <a:cs typeface="ＭＳ Ｐゴシック" charset="0"/>
              </a:rPr>
              <a:t>Ökologie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13485" y="2649612"/>
            <a:ext cx="861774" cy="287857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4400" dirty="0">
                <a:latin typeface="Arial" charset="0"/>
                <a:ea typeface="ＭＳ Ｐゴシック" charset="0"/>
                <a:cs typeface="ＭＳ Ｐゴシック" charset="0"/>
              </a:rPr>
              <a:t>Soziales</a:t>
            </a:r>
          </a:p>
        </p:txBody>
      </p:sp>
      <p:sp>
        <p:nvSpPr>
          <p:cNvPr id="9" name="Gleichschenkliges Dreieck 8"/>
          <p:cNvSpPr>
            <a:spLocks noChangeArrowheads="1"/>
          </p:cNvSpPr>
          <p:nvPr/>
        </p:nvSpPr>
        <p:spPr bwMode="auto">
          <a:xfrm>
            <a:off x="971550" y="1052513"/>
            <a:ext cx="6553200" cy="1512887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72" name="Textfeld 9"/>
          <p:cNvSpPr txBox="1">
            <a:spLocks noChangeArrowheads="1"/>
          </p:cNvSpPr>
          <p:nvPr/>
        </p:nvSpPr>
        <p:spPr bwMode="auto">
          <a:xfrm>
            <a:off x="2700338" y="1844675"/>
            <a:ext cx="357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200"/>
              <a:t>Nachhaltigkeit</a:t>
            </a:r>
          </a:p>
        </p:txBody>
      </p:sp>
      <p:sp>
        <p:nvSpPr>
          <p:cNvPr id="11273" name="Textplatzhalter 1"/>
          <p:cNvSpPr txBox="1">
            <a:spLocks/>
          </p:cNvSpPr>
          <p:nvPr/>
        </p:nvSpPr>
        <p:spPr bwMode="auto">
          <a:xfrm>
            <a:off x="1622425" y="5738813"/>
            <a:ext cx="5319713" cy="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Lucida Grande" charset="0"/>
              <a:buNone/>
            </a:pPr>
            <a:r>
              <a:rPr lang="de-DE" altLang="de-DE" sz="2000" dirty="0">
                <a:latin typeface="Verdana" panose="020B0604030504040204" pitchFamily="34" charset="0"/>
              </a:rPr>
              <a:t>3-Säulen-Konzept der Nachhaltigkeit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1960" y="6187737"/>
            <a:ext cx="6825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zusätzlich: </a:t>
            </a:r>
            <a:r>
              <a:rPr lang="de-DE" dirty="0"/>
              <a:t>F</a:t>
            </a:r>
            <a:r>
              <a:rPr lang="de-DE" dirty="0" smtClean="0"/>
              <a:t>orschung &amp; Entwicklung im Bereich </a:t>
            </a:r>
            <a:r>
              <a:rPr lang="de-DE" dirty="0"/>
              <a:t>N</a:t>
            </a:r>
            <a:r>
              <a:rPr lang="de-DE" dirty="0" smtClean="0"/>
              <a:t>achhaltigkeit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6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Pflanzenöle mit viel Omega-3-Fettsäuren</a:t>
            </a:r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985520"/>
          <a:ext cx="4663440" cy="507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50080" y="1016000"/>
          <a:ext cx="4693920" cy="508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Umweltforschung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25516" y="1033197"/>
            <a:ext cx="8500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Umweltprobleme sind in der Regel hochkomplex:</a:t>
            </a:r>
          </a:p>
          <a:p>
            <a:r>
              <a:rPr lang="de-DE" dirty="0" smtClean="0"/>
              <a:t>→ interdisziplinäre Zusammenarbeiten </a:t>
            </a:r>
            <a:br>
              <a:rPr lang="de-DE" dirty="0" smtClean="0"/>
            </a:br>
            <a:r>
              <a:rPr lang="de-DE" dirty="0" smtClean="0"/>
              <a:t>     verschiedener Wissenschaftsdisziplinen und Techniken.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11609" y="2302672"/>
            <a:ext cx="90328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Umweltforschung: </a:t>
            </a:r>
          </a:p>
          <a:p>
            <a:r>
              <a:rPr lang="de-DE" dirty="0" smtClean="0"/>
              <a:t>innovative</a:t>
            </a:r>
            <a:r>
              <a:rPr lang="de-DE" dirty="0"/>
              <a:t>, auf </a:t>
            </a:r>
            <a:r>
              <a:rPr lang="de-DE" dirty="0" smtClean="0"/>
              <a:t>Anforderungen </a:t>
            </a:r>
            <a:r>
              <a:rPr lang="de-DE" dirty="0"/>
              <a:t>der Praxis abgestimmte Problemlösungen </a:t>
            </a:r>
            <a:r>
              <a:rPr lang="de-DE" dirty="0" smtClean="0"/>
              <a:t>entwickeln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Innovationsprozess umfasst gesamten </a:t>
            </a:r>
            <a:r>
              <a:rPr lang="de-DE" dirty="0"/>
              <a:t>Vorgang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der Entstehung einer Idee bis hin zu ihrer in der Praxis verbreiteten Anwendung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Besonders wünschenswert: praktische </a:t>
            </a:r>
            <a:r>
              <a:rPr lang="de-DE" dirty="0"/>
              <a:t>Umsetzung vielversprechender Ergebnisse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Form von Kooperationen zwischen Hochschulen und </a:t>
            </a:r>
            <a:r>
              <a:rPr lang="de-DE" dirty="0" smtClean="0"/>
              <a:t>KMUs.</a:t>
            </a:r>
          </a:p>
          <a:p>
            <a:endParaRPr lang="de-DE" dirty="0"/>
          </a:p>
          <a:p>
            <a:r>
              <a:rPr lang="de-DE" dirty="0" smtClean="0"/>
              <a:t>Themenfelder mit besonderer </a:t>
            </a:r>
            <a:r>
              <a:rPr lang="de-DE" dirty="0"/>
              <a:t>Umweltrelevanz und </a:t>
            </a:r>
            <a:r>
              <a:rPr lang="de-DE" dirty="0" smtClean="0"/>
              <a:t>gesamtwirtschaftlicher Bedeutung: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8000"/>
                </a:solidFill>
              </a:rPr>
              <a:t>Nachhaltige Chemie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Biotechnologie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82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41798"/>
            <a:ext cx="8582891" cy="828432"/>
          </a:xfrm>
        </p:spPr>
        <p:txBody>
          <a:bodyPr/>
          <a:lstStyle/>
          <a:p>
            <a:r>
              <a:rPr lang="de-DE" sz="2400" dirty="0" smtClean="0"/>
              <a:t>Zum Nachdenken:</a:t>
            </a:r>
            <a:br>
              <a:rPr lang="de-DE" sz="2400" dirty="0" smtClean="0"/>
            </a:br>
            <a:r>
              <a:rPr lang="de-DE" sz="2400" dirty="0" smtClean="0"/>
              <a:t>Naturschutz gegenüber </a:t>
            </a:r>
            <a:r>
              <a:rPr lang="de-DE" sz="2400" dirty="0"/>
              <a:t>Umweltschutz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905" y="967810"/>
            <a:ext cx="897009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Beispiel 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Erneuerbare Rohstoffe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Naturschützer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wollen die Bäume schützen, damit sie möglichst alt werden, Totholz produzieren und zu einem wertvollen Lebensraum für zahlreiche Arten werden.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Umweltschützer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sehen den Baum auch als nachwachsenden Rohstoff und befürworten die Nutzung von Holz als Energiequelle, sofern diese Nutzung nachhaltig und umweltverträglich stattfindet (also z. B. ohne radikalen Kahlschlag)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Beispiel 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Windkraftanlagen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und 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Kleinwasserkraftwerke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Naturschützer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argumentieren eher gegen Eingriffe in die Natur.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Umweltschützer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sehen eher den Vorteil der Einsparung von Kohlendioxid-Ausstoß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durch Ökostrom-Kraftwerke.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Das gemeinsame Ziel einer Vermeidung von Schäden für die Biosphäre von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eher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lokal handelnden Naturschützern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und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die </a:t>
            </a:r>
            <a:r>
              <a:rPr kumimoji="0" lang="de-DE" altLang="de-D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global formulierten Ziele von Umweltschützern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		kann zu unterschiedlichen Prioritäten führen. </a:t>
            </a:r>
          </a:p>
        </p:txBody>
      </p:sp>
    </p:spTree>
    <p:extLst>
      <p:ext uri="{BB962C8B-B14F-4D97-AF65-F5344CB8AC3E}">
        <p14:creationId xmlns:p14="http://schemas.microsoft.com/office/powerpoint/2010/main" val="31364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rgbClr val="008000"/>
                </a:solidFill>
              </a:rPr>
              <a:t>Nachhaltige Chemie</a:t>
            </a:r>
            <a:endParaRPr lang="de-DE" altLang="de-DE" dirty="0">
              <a:solidFill>
                <a:srgbClr val="008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970597"/>
            <a:ext cx="9087644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</a:pP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Chemie, Chemietechnik, Chemische Industrie: Schlüsselfunktion! </a:t>
            </a:r>
          </a:p>
          <a:p>
            <a:pPr>
              <a:spcBef>
                <a:spcPts val="480"/>
              </a:spcBef>
            </a:pP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Kaum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ein technisches oder alltägliches Produkt wird ohne chemische Prozesse hergestellt. </a:t>
            </a:r>
            <a:endParaRPr lang="de-DE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</a:pP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kologische, wirtschaftliche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und gesellschaftlich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nachhaltige Produktion → </a:t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man braucht eine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nachhaltige Chemie. </a:t>
            </a:r>
            <a:endParaRPr lang="de-DE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</a:pP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Herausforderungen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des Umweltschutzes oder einer nachhaltigen Rohstoff- und Energieversorgung sind ohne Innovation in der Chemie nicht vorstellbar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480"/>
              </a:spcBef>
            </a:pP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480"/>
              </a:spcBef>
            </a:pP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Viele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Anstrengungen werden daher unternommen, die Chemie nachhaltiger zu machen. Man spricht auch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von: </a:t>
            </a:r>
            <a:r>
              <a:rPr lang="de-DE" b="1" dirty="0" smtClean="0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Grüne Chemie („Green Chemistry“)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8117" y="4769073"/>
            <a:ext cx="795487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Im Sinne der </a:t>
            </a:r>
            <a:r>
              <a:rPr lang="de-DE" altLang="de-DE" dirty="0" smtClean="0"/>
              <a:t>Nachhaltigen </a:t>
            </a:r>
            <a:r>
              <a:rPr lang="de-DE" altLang="de-DE" dirty="0"/>
              <a:t>Chemie sollen</a:t>
            </a:r>
          </a:p>
          <a:p>
            <a:pPr>
              <a:buFont typeface="Webdings" pitchFamily="18" charset="2"/>
              <a:buChar char="="/>
            </a:pPr>
            <a:r>
              <a:rPr lang="de-DE" altLang="de-DE" dirty="0"/>
              <a:t>  beanspruchte Ressourcen erneuerbar sein,</a:t>
            </a:r>
          </a:p>
          <a:p>
            <a:pPr>
              <a:buFont typeface="Webdings" pitchFamily="18" charset="2"/>
              <a:buChar char="="/>
            </a:pPr>
            <a:r>
              <a:rPr lang="de-DE" altLang="de-DE" dirty="0"/>
              <a:t>  der notwendige Energieaufwand und entsprechende Abfällen minimiert,</a:t>
            </a:r>
          </a:p>
          <a:p>
            <a:pPr>
              <a:buFont typeface="Webdings" pitchFamily="18" charset="2"/>
              <a:buChar char="="/>
            </a:pPr>
            <a:r>
              <a:rPr lang="de-DE" altLang="de-DE" dirty="0"/>
              <a:t>  die Recyclingfähigkeit von Produkten erhöht und</a:t>
            </a:r>
          </a:p>
          <a:p>
            <a:pPr>
              <a:buFont typeface="Webdings" pitchFamily="18" charset="2"/>
              <a:buChar char="="/>
            </a:pPr>
            <a:r>
              <a:rPr lang="de-DE" altLang="de-DE" dirty="0"/>
              <a:t>  human-/ökotoxische Wirkungen vermieden werden.</a:t>
            </a:r>
          </a:p>
        </p:txBody>
      </p:sp>
    </p:spTree>
    <p:extLst>
      <p:ext uri="{BB962C8B-B14F-4D97-AF65-F5344CB8AC3E}">
        <p14:creationId xmlns:p14="http://schemas.microsoft.com/office/powerpoint/2010/main" val="15306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739900"/>
            <a:ext cx="12747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Chemierelevante Aspekte der </a:t>
            </a:r>
            <a:r>
              <a:rPr lang="de-DE" dirty="0"/>
              <a:t>N</a:t>
            </a:r>
            <a:r>
              <a:rPr lang="de-DE" dirty="0" smtClean="0"/>
              <a:t>achhaltigkeit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675563" y="6416675"/>
            <a:ext cx="1468437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A820EC2-63EB-48B7-ADFE-41444347127C}" type="slidenum">
              <a:rPr lang="de-DE" altLang="de-DE" sz="9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de-DE" altLang="de-DE" sz="9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107504" y="980728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3" name="Bild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32463"/>
            <a:ext cx="13795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Bild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51400"/>
            <a:ext cx="1863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Bild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565400"/>
            <a:ext cx="13160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Bild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795963"/>
            <a:ext cx="14430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Bild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781675"/>
            <a:ext cx="1501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6" descr="Bliesgau-oel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752850"/>
            <a:ext cx="158273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Bild 11" descr="stroh-bundel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484313"/>
            <a:ext cx="8937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2556" y="768177"/>
            <a:ext cx="5857875" cy="928688"/>
          </a:xfrm>
          <a:prstGeom prst="ellipse">
            <a:avLst/>
          </a:prstGeom>
          <a:noFill/>
          <a:ln w="57150">
            <a:solidFill>
              <a:srgbClr val="02FF0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351" name="Bild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565400"/>
            <a:ext cx="9921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Bild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19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-672"/>
            <a:ext cx="8929688" cy="828432"/>
          </a:xfrm>
        </p:spPr>
        <p:txBody>
          <a:bodyPr/>
          <a:lstStyle/>
          <a:p>
            <a:r>
              <a:rPr lang="de-DE" dirty="0" smtClean="0"/>
              <a:t>BIOMASSE,</a:t>
            </a:r>
            <a:br>
              <a:rPr lang="de-DE" dirty="0" smtClean="0"/>
            </a:br>
            <a:r>
              <a:rPr lang="de-DE" sz="2000" b="0" dirty="0" smtClean="0">
                <a:effectLst/>
              </a:rPr>
              <a:t>Entstehung</a:t>
            </a:r>
            <a:endParaRPr lang="de-DE" sz="2000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675563" y="6416675"/>
            <a:ext cx="1468437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F3AC639-EE48-4887-9BF8-A819BBB8842D}" type="slidenum">
              <a:rPr lang="de-DE" altLang="de-DE" sz="9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de-DE" altLang="de-DE" sz="9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4294967295"/>
          </p:nvPr>
        </p:nvSpPr>
        <p:spPr>
          <a:xfrm>
            <a:off x="0" y="6424613"/>
            <a:ext cx="920750" cy="3571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492759-F5FE-48FE-9FB0-1D3990636305}" type="datetime1">
              <a:rPr lang="de-DE" altLang="de-DE" sz="9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29.07.16</a:t>
            </a:fld>
            <a:endParaRPr lang="de-DE" altLang="de-DE" sz="9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7412" name="Picture 3" descr="E:\beiträge\images\woche4\abb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68413"/>
            <a:ext cx="7799388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6"/>
          <p:cNvSpPr txBox="1">
            <a:spLocks noChangeArrowheads="1"/>
          </p:cNvSpPr>
          <p:nvPr/>
        </p:nvSpPr>
        <p:spPr bwMode="auto">
          <a:xfrm>
            <a:off x="2339975" y="981075"/>
            <a:ext cx="4718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/>
              <a:t>Warum ist Biomasse überhaupt interessant?</a:t>
            </a:r>
          </a:p>
        </p:txBody>
      </p:sp>
    </p:spTree>
    <p:extLst>
      <p:ext uri="{BB962C8B-B14F-4D97-AF65-F5344CB8AC3E}">
        <p14:creationId xmlns:p14="http://schemas.microsoft.com/office/powerpoint/2010/main" val="4113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-672"/>
            <a:ext cx="8929688" cy="828432"/>
          </a:xfrm>
        </p:spPr>
        <p:txBody>
          <a:bodyPr/>
          <a:lstStyle/>
          <a:p>
            <a:r>
              <a:rPr lang="de-DE" dirty="0" smtClean="0"/>
              <a:t>BIOMASSE</a:t>
            </a:r>
            <a:r>
              <a:rPr lang="de-DE" dirty="0"/>
              <a:t/>
            </a:r>
            <a:br>
              <a:rPr lang="de-DE" dirty="0"/>
            </a:br>
            <a:r>
              <a:rPr lang="de-DE" sz="2000" b="0" dirty="0" smtClean="0">
                <a:effectLst/>
              </a:rPr>
              <a:t>stoffliche Nutzung z.B. für Biokraftstoffe</a:t>
            </a:r>
            <a:endParaRPr lang="de-DE" sz="2000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675563" y="6416675"/>
            <a:ext cx="1468437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E26D9C-A2CE-4811-AE5E-FD54C48B74D1}" type="slidenum">
              <a:rPr lang="de-DE" altLang="de-DE" sz="9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de-DE" altLang="de-DE" sz="9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4294967295"/>
          </p:nvPr>
        </p:nvSpPr>
        <p:spPr>
          <a:xfrm>
            <a:off x="0" y="6424613"/>
            <a:ext cx="920750" cy="3571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91526E-B1D1-4547-8A38-E5A3F31767A8}" type="datetime1">
              <a:rPr lang="de-DE" altLang="de-DE" sz="9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29.07.16</a:t>
            </a:fld>
            <a:endParaRPr lang="de-DE" altLang="de-DE" sz="9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0484" name="Grafik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84963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 6" descr="kartoffel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56686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Bild 7" descr="mai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406650"/>
            <a:ext cx="11112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Bild 8" descr="oel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884238"/>
            <a:ext cx="1216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Bild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016000"/>
            <a:ext cx="11350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 10" descr="mai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4763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Bild 11" descr="stroh-bundel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008563"/>
            <a:ext cx="13049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 bwMode="auto">
          <a:xfrm>
            <a:off x="1206462" y="1477963"/>
            <a:ext cx="1568450" cy="693737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ebdings" pitchFamily="18" charset="2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m.seel\Desktop\Öle\20121126_11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332" y="2512496"/>
            <a:ext cx="5759792" cy="3983777"/>
          </a:xfrm>
          <a:prstGeom prst="rect">
            <a:avLst/>
          </a:prstGeom>
          <a:noFill/>
        </p:spPr>
      </p:pic>
      <p:sp>
        <p:nvSpPr>
          <p:cNvPr id="21522" name="AutoShape 18" descr="data:image/jpeg;base64,/9j/4AAQSkZJRgABAQAAAQABAAD/2wBDAAkGBwgHBgkIBwgKCgkLDRYPDQwMDRsUFRAWIB0iIiAdHx8kKDQsJCYxJx8fLT0tMTU3Ojo6Iys/RD84QzQ5Ojf/2wBDAQoKCg0MDRoPDxo3JR8lNzc3Nzc3Nzc3Nzc3Nzc3Nzc3Nzc3Nzc3Nzc3Nzc3Nzc3Nzc3Nzc3Nzc3Nzc3Nzc3Nzf/wAARCAC4ARIDASIAAhEBAxEB/8QAGwAAAgMBAQEAAAAAAAAAAAAAAwQAAgUBBgf/xAA9EAACAQIEBAMGBQIFBAMBAAABAgMAEQQSITEFE0FhIlFxBhQyQoGRI1KhscFi4RUkM9HwBxZy8UNTkqL/xAAXAQEBAQEAAAAAAAAAAAAAAAABAAID/8QAIhEBAQEAAwADAAIDAQAAAAAAAAERAhIhMUFRYXEDEyIy/9oADAMBAAIRAxEAPwD66dOlRyLdKxWnkCZgCSo86KrvIgzq+YjdfOu2OGtK6jW41qxZSPiFhvWS0ciXVWZjfTXb1NVIeJltnlu121sBVi1qtLGVtmF6F7xGD8X6UmEEsIDoNDcAHcCr8tmQmRAoOu1GRbTjYyIWvfXbSue+JcjW9J5LIhK+I6AWteqtDKZQtxoL7Wt9avF6dXGoLkW06X60aHHKxG2h86Stl8IMZlGuW/8AFFTDErewDMNQelHhmn3xyiwB1NdbGKLkHbpSCRTBgHyZB8wXX0ohhuDn2G1/KjIdpwYtGbLnAJGl6sJRqQdbb30pNIjYF9Rew12roV2JBGlri97mjw7TwnS9mYA9zXRiYts4pIIGAOUHoD0NdEBsTuy6C+l6sh2njKlrhgfrXOct9SN+lKBGG4bvtVlVB8SkC9r2o8O00JAb9q6GXz3pVY03yg97WrthsAAO1S01cdq7pbegLtvpVhsbkdqGhb6VUnXeqG5Gm9VGYCxNQFuNr1wnvQCbb/tXCwUb2XzqQjHXQ2qDag80X2IsNyKhkB6j70oUk/2oRZgDeoXO4+9ULm40BpTt2I6iqZiSb7V25IPnVGa1x09Kgq7+n0oUj2FdZgb36VRmFrg0yhXmf8vUrn2qU6scMMZILhTl2HSjBVvmAVS3feghSmhvbppei6EXbc9bWqrEiHKNLr3G+tR8rmxG23agFlbNl+IakAGigF1XLcEDa/SoiAx6agE7CqPKRouTeqcyMBQBe2wvegNNaTTIL6m5oRjxObmxAH2oeNbEphJHwuQzW8AkOhNdM5UizDuBrXGmRh45bKNKPU8P7RcAXjHE5eIYRJYcSyIWzeBxuujDUEZelYuK4h7VezU4aPic0uGA0XEHmoexJ1H0Ir6euTN4bSKRZiN+1ZvtDhMLHwucPFHIJAVRNNSdLAddT/NOT5bYfBv+pYaOP/uDBPgeYbDEQAyRfW3iH2Ir3uFxuExUEc+HxCTxSKGSRHzK4OxBFeLl9n0/w9Rh1TKYlCggsLWsN689g3xfsxM+I4cS2EbWfCKfC992XyPcfWnr+LH1kzgKyA5u52qqYskMW+UeIL/zvWVwfiWC4xgBicFIZEJAYE+JT5MOhp0SDNq11HQrtWAdaYFPDddeo/iuLJdgSc1+tJ8xQuit5kmqidGWyoRb7mpa0jiG08FcE3MvdbVnCfw/iaHoL1dJ1zAk5RtYfvUtaANifCfvVg40ym9Y3EsVjIlVuHLG7A/DJoG+tefOO9rMViX/AAMLhk+TK9xbvpWLys+m5j3Oe41YDWpnt1rJw02IXDKMU6SzAeJlXKD9L0ri+HyY05hi8XFcjwxyEC1N0N4zZeo+lcMp6MKz4hyUVOY5ygC7nMT60RpBbW1+wtSjmc31+pqmdWNr3PpSWe5sL61fmxrcLdm/NsKkPK6jRWLD1rnMQ2uP0oBl8iD9ahkYjcVahyyEXBA+lUJB6g0FpgDsb1Xmi2zfapDlzY6gUF5DvYj0FUMlxa5FXjUyKSGAt5neq2T2rNVZwy6uB21oLPlBudvWnXwVhdpEFxfc0nPHyk5mYMt7XGtXeHrVOav5jUpfmg6iRCD10qVrVhzma3LEtbW1RZNCouOhIFCE6fKpH0q4lY7X+1brkgZ1sqRFtdSdKtkaxBGUHW51qhkcbZqoxc7n7mj1CBY1WwB9b21qpA+QZm7jSg3tpmBt3rqsQdWA+tIMozBrkEaaio4Vwc6lr/00s0yjdrmuc1mFjf8AaskVmdmVYwFsdrWrzmK4o8fthNwz3KAAQJKmLIu6ISMy67XIO1bykX2BN/OvLe0kc0XtXwXExAgYgmB7D4gLkj7XP0ovjfC+vaxMthla8ev1rL45wYY2MvEqCVR4WOt/Pv5VpLh2WIKxEg3VrfrXIZ7NlYAqTYH8v+9bl+4q+XwrivZri6cQgDCFzlxMSjSRL3+HbMOn18zX0XhHFcJxjh6YzCSCWN+jbqfykdDXeL8Jw+MgzKisQugVb3Xy/wCdq+ZYiPiHsxxE4zCvJEjKA4UaN6j/AHHWizfg5r6ySSNFv+tDJlAsIhbyJIrzPBPbbD40x4THARYhyBA63KufL+mvRySTK+UsAOuv8Vz9GYIWfT8NPv8AzXRIEtmyC/QKSaWeTLZRIxPkKpzRsSTfqelQN2bMCz3HcZa65FgQoYnbWl5Aotnlu5FyA17f3qKwJXxtbzudKKYYzIFuyWPYV1ZYw1wH+u1Kkj4i7feuxzIBa1/U2vVpMmZdwCe2WqmVz8IP1oYk3Nzt1NWgZHillYgFfhB6mqVDTO6jKoAuPET1oJkddwmvals7M3iDKD1qrAixEhH3qRrNnOpA7V0AE2sLdqVWV7XDZgNNv5qF5T8DZf1q1GSyDS2XvVWJA8JYjs1LNzmHiKsa4BbXNY9jVqMKb652+prH47wmfH+LDY+XDuRY5GttWhzmUG3i9ao0qnYZTRZOXlalx5M8M9ocK4SHjGIlQEN4mJ/mrth/arE4hHfiTtbN4zcWv0sNK9SX6trXDJGTYNlPkb1j/XxPasD/ALcxh1biL5jvbzqVua/nWpXTrx/BtOc8L8IrnvRN/EKUEg+Zx3G1WEyKt966XHIYSSPtc1bI50LCqJiA21vqavmfsKzedPVZY1HW561DGLaWobO/r9aWlndN1Nu9ZltWDs6qbA69q7zSF1Bv3NInESX0SP6naqSSSswUlQPOxrbLSXEEAXQD0qkmKF1uFvfTP0Pas9Gla459/Wr/AIajxeI+YrNwtnh/EBG4ixDJlb4dadxeGDqHj0HS1eXdgovHZW9b1pcK4s0caJjXBRmyq/kfI0ytT8rSw0jovLl0J1GUdaT4xwOLHxtkjAJBPYk1rEQTNZWBYdL1I0dPDJ4gNewrWn2PivG+FYzgGLTEQRMyQSBwoGq2N9PMV9Jg4nhsZg4cfgpy8ZuFdLEAAC/2JIIrV4xwuHG4UpIDnB8LXFxXzjE4HiXs5jnbBpzcJIbzwH4X21Hk2m/386sl9Xy9jzI8pBmCPfW6fpXEkQfFIpU9QAf0rJwuLg4habAKxQaOHHiRvIimwsszrEufMdFC2FvPprXO3PBIfaWIOwWYt4QVBsNLULnQk3zKSNiGqTQxDDCGFy2KW4Y3BBHUA9v11pC4N1BzWO4O1FwtDmsWUKLAn4m6VdcQUXlnlm7HxX6VnZg7KosAdLltKsIzLGURQSoJLpdjp08vtREbLrIQY2VB0IOpo+JnEcaYZZL5fEx6XpLhyr7yvzKviKkb2oGKxT4jFPJIrHW18409KdRlsSIyPExPlawoMmJzNoSSfO9AY8xTZhbzKm1VBZDZUGX96oqcGIYWLmitOyoGU5gdNDt61mtITrmTsda4WMYJAJJ3uN6kf95xPSP7m9UkknkFiEU9bXvSgmky5iVsNtDrVlxDON3B6+VWkwrTKugv6UQ4jw+MMBakRMykESEH+oV1sSugIJPpp96rUdi5THMjeLvUkuRvp6CkGlBGl1a229cWdwgLOc3cVe/K8MEi/wAf6CpSBxGupSpWtR/mg63ufIVOZYEm472NItOi2Cszegq6qJEzMxt+UmtMDmUMLo503tXBJKNRKxHQZqqJYlQ6gJ6WvXPeIwRlBUfmNGoQz4r8rAetDlaeVbMzBR0v/ahyYxyfDcnzauLin+UgW30/3o1DRRuFzFmXy7UeNkHzZ2J3a9JvjAbAnMbX1O9cEmddAqjtReSkOT62u/h/Kptelp8aXukcRAHXeghVO927g1FEYW+bXyFHaHKJhXnSZGQIz5tA4BX9aajkjVVayK7Hlt4QwPe3nf6VnuqspCnL9d6B+It0aaMAL4Sbn6dq1Lo+GvieMPwhxisOsZhjBEqOWzfKAAdt72t5+les4fxjD4yMW8LkfA+n/v6V4dUw5w7HELzQwVXVmyLptoN9qJhp0RmaQLJlTKmp07j0/mrWtr3jSLLMABdQLm3nVWhgniystgwPhIIIv3ry+A4vjIOUJkWWN2Kq/wANiBb+a2nxyBQWZBfUEm31plizXleNezeI4NLLxTguZ5fmjYkplv8AMtvFse46daz+Ge12J4jiZMEuGTCzhDzFXUEAgEhiBodwd69p77DzMrzoWboWFzWfj/Z3hHEJhNInLm+WaNijL9RW8l+VrHifESSBQTmQXGUi4I10tTOL4rhIcPJ76TDikFmVVuG9QNjrvV5PZjhuGQSYziGJkjVrurzlFK22OXX7V5jj/FDieJ+6YTCP7uyAylJMzTxMQDmN9j5k387Vm8dXwvhvaCfiWJaPAYBjhkYLLOz6JfbT6V6jABXxLYeGcuSpsRZf32rK4Hg04Bw4QYd1YTvzJhJcqb7Db8ttR5VscLGBkxKPBPPHMz3KSAEJp5jeudz6RqPC/wCF8KllnBaSUEKkjEEC3/OtefYPKo/DiJOts5Fqd9osXKcS5ectY5RYfxWJJiJpDYAMT9KzfSetMqBHCEflDkg1RmybxKPLxf3pVTIP9VGVf6Ov1rsvuy2ymW/kTeiIxd2fZcvlXJcQADmjQWOhJNLc2M+E2JB0yrtVGyklDI1t8t9PvSmgrmaMWf8AcCoQRGQq28ze9qzyMRksrjLfQA1UJO1wuIGh8/3qRxpFW4LPmO5HX6V0S2isytt570rhiYiyvifoRrV82HS7NMWv+YftTqx1VEhJUeEfmejxsQoCqtv2pX3hZG8CpcflW16775cEtG1xpoKbbVDXPYdI/wBKlI+8KdeVJr/QKlHp8NNMRoFUd6oZpBewJ7DakziVY2Qk9zRFYItuY1+ulzXRzEMkrEFmVF76/pV2mRRrIT6daWWRn8IJAtuR/FWDxxG0kjOx8qKsGWcsfBG2X8x1rhkBa2Un/wAjYUvJPIGXIPDfW4qGdyd0XyuDegmCGY38IX+kb1wytEoDSCw2B3oAmYKQzg672tVEm1NmAtre16KjIlmk1DWS+lxb9K4XZdDmZuoFCzKCSGN2/qobTlNAQb+Q1qRyNB8bq57Zv4okRw7E8yKVh0A6ms4Ywst8mvXX+KsmKxQNkQqCOtrVJok5R+Io173tUeeJXyqzXI2VTrWe3vE2odVHXS9R4dbODdxYkGxIo7cTlMrjoxNcSyDLoBfavVR8Pi4hhMYMU55FsysD8B6EH0rxckOaDloMpAIuvht3v1r2fDMRAeBRxT3ZZMiN4rXt5/UXonLaZMYPCMBhcMZo3xBaQsQpOxX+K9Hw1DPEYkW0lgmYHUDoatFwDCSyLJHKVvc23sfO/rW5wbBQYe8gkDMdyeta21Plnti3EMHNPhOLYjnRPeSMSSEKT8rALsSRb/beu+xeCycLM8kKGbEIGLkauL3QX+1e3/6n+zMnH+C83hkefiGFuUjBAMq9V9eo/vTfDOEYY+znCbwGP/LxF1KlSCFGhHTW9a5XZ4JGBjuGzjBtOGb/ADB8YKhQ1trAeWv60zwDCiHEM08RCxocoub7edej4zw8rw8iBjdNVudr7/vXnsXI/DeGyRkMWci53+tc6WRj3c4hsuVh5nzrLmkIkvIXAvpkWgy8Tj5rGUjfehT8XhVbJZr9RWJ20+YZlxQCEiSS/wCW+9Ud2VRmjXxa2L7eprKbHBn8DNbr4achxmGVAJJCQfOt2YzLoxmCxg6b6hReoZzbOsRKj5soApaSWOMf5eZRmO971yRwwHMnuL/CRvUfT6RrIBeRhf5Bp+tR4wgyxQgncn/3vSwddDGAO4NGGIcIbeJ6xrUi6NEbqQEfqQtU5bB1YvmUH8utDkSaULJIEsv5dD96rkQNmEpP/k1Mqw2ZUKgypYHTXSuHUfhmxA0Jpc80g5UDKO9D5sqKSylT8vWhL5pxpzFqUsXnJuZ9T2qV01YNBcsWUZR0J1vTDxTMvhY/tQ0xETjLCwyj70USEKSSLd6uXKszjHOWYlzMHLHqD0oLOB4mjZrdTvRGxkYHia3fLSuIxuHUHO4y1S1XF1kLSF0iLE7FjoK4QXcmdSdf/jO1ZqcQu+SOSyDYEa0V8RMQCkg9ctauxk9kgVfGn3a9T3iCIFFdNdxfakY+dITzTe/a1cIliUrh0jDMbktqaxaWmJ8OjXikup3JFVOIwzNlLWA72FZSxzSzf5jKVGoVdKkiIpyvEVI7Gj7OtdMbg4xYSJ9KsuPw5FxIvoa85HE8kjcpSV6knRatLGQMgmQN+XU2qvGfo16JuIQkA8wNboKC+LViGRgW/KLa1grhpC34rvvsBT8N4yqJCpBNrtvRZx4nbTseLC35sTyXBA3sD5/SnMFxI8+OCMSaEMSBc7dO1IwQsz5nsAD0rRywvFeFSCfiN7WNZvPj9NSU/wAM9pg2MbCTpIgs5kKjwrlBOYeWwHrXssBj4Dg0ljlDxsNGG1q8E74f/Cm4eYhHJMSzzA+KTUkKTvbYfSsnBDG4GNkw3NaIE3RX8N+wrfeDH0WD2hkTiUmHKswvdBfp2r0PvrY1II4UPisWJ6V8j4dNjJ55cZiZAnLUkXaxzbAAV6/gfGXwOD52IniedgFQM2y+e9ZnP0542vaHiLLieRG5yqAG1sDXjOON+BJOJb5TYgtcm9c43xZcbijNPil2IyothXmuJcdgfLAlzlOhOoovLVjSmxOHEgVUzoqjMb7m1Kz43CMhWLBZ3A1ATQVmwT7up06A7Uzh8jC5kfMfiyms9sSYdnhJlkw+SNh4QouVq0mNhe91ub3NxvVH5rSGNUlMQGjE7mjIpy25ZB/qp7z5UgLNhyVeOIBj/TauPPELMEcDa+W2tM8skEALlO4vSE6SxvdXKoB1sRVOUpweSRCwbwIx0DF7fpXTeRhnxBKr8q6UmZ4sTfKqiYC17X1ohgxSqDmBHVdqdDQjxCglO2zGuiWHTNGv2rFbGvCSJYmQDqRegvxiMWyXN/zVThb8Ndo1sTOEnASZ1Fr+HpXUmjIVJcTIxfVQTa9YEvEHlItlv2qsE97LiUJsdGB2rr189c99ejso0tUrJ95xA+GcW6eEf7VKMp1JmkiYmLPl6XrpbFcvO2e1r6tvTPvKM9pCy+YoWJxsYumXM1tBaune/jOF4sRinkAVTr1y3pvLEPHiFd22u1DhxwjWzKVI6LrR/wDEogCXZU1+YVjlyv1FIH7ykkvLwMC5rbhP5rQw+HZEVZXLP1IFgDSEPF4rOQMzXIGmlGj4s8nxAAdLVy5Xl9RqYe5IEtmJJ77CgYpUCEykgdLNYfpS2K4usaZM1mI0GmlYuIx4mFjmIHerjw5X1WyN7AorwlxJkBOljcnvrRJIFexklLdiQR+1DhxmHaBcrKq2AIOwpTFcVhgOVCGI3tas/wDVvh8w5KUhTlmIFb7qbVfDDCxxZ8wJJ1J01rBfis8isOVm0sCelXwsyiMPM0i5bZhb4uwpvCyeiWa1J8RGshdBoe+/pUixAkaNgMgJA1O9JYfPjQXhw0Spf45dSfpRuRLlLSSLlU3UDT7Vi5PGpWisjuxAbKu1h1onNywlFaxA0IrFixgOdTEbjc70GTiMVivXYUdDrYecK6FnJvcWPSl3xBGYQy5NbWPU1gy46SQ/hqR6CpCuJY55cyx7m25+lb65PkW6ZfGTQhmzuyg3Ouv/ADancDiZ5wHSZit9FY0gBABILTF+qt0H8VxcI4LNhpGjG/h/mnlZYpGjj51hhcKxMpFhcE3PkKzsPwqR2EmMkMK7hV1fX9qpHh8RhsQZJpGMjDKhPyk0+6YuOPMFJPUlhp9KxvXyVfPyeMOFhiVUQvlIuXY2+21EXGMsf4eQdwoFqx/eplUK0Z9NtKvFOzAFhZSdidqxeNa1ppiJLAZrr1ud6Ksx6nTrrSSSRrGSNTt2NcOIItdSPTrWS0feAbk37aUOdknhMctmB260tzGUZizCqy4hFi1bTubUzUDhhypGjjcKw07GmvepFJSSK/W6msTESZcYkkcjHPofWn1kay3IYfMLb12vvrHwYnxUbIVZST5WoUeEgnjBKKHIuRU96hQFVjtfXahJOmdzZio1DeVUtQvu6IMiwI73+YiqyLPblvHDGmxYC9cgMbyFoXJPUMNqvI6Mn+i5fqyHStbVkVGEwthZge96lBy+ZP3qVrb+oaPDNIxdQii/zVeflwwkxorMdAANzXBJd8oKtmHTpXJSJDYMbDqf2o7VnAJFxEZAml5SEfKAbURsHA8QkdHZLXMjfE30o0SPe0gQk+IEgHSqSw4lEeWN7jqh6is3n7h6kJJsKoKYdfW4vVYUYMFSYXOqgijo6wRBmYam9wLC5q2CV5MzKCNd7a1rv4bws9LycOz3aTEAnyA2o0PCVVAzPcHbSm0hdixIbLbTpREhklkCKh1Gytc/a1Zv+WicYV/w6JhqzDyG1VbBYWBi0gF9wDqTTTrGguzMSdL9RQOQC0j5WYKPCTpf7jWsd7fs9QWxsSE5YFtbqb0NZ8POpR82ZjoB0o7e7Ya8sgDN0BH7d6Ww80+IxRmePJFYi5FM5JoHGRYZFRVlDLoMyWApmQNiIiBZCR8RG1Z6SyxDxYgyDyZdqcixHMUfiAn+kVz5frTkOAbCQ2jdWJOptqaXzw3LcpWbYm17UeXEqqsWcDL5nekOFTCZ5Zc1iXICr+9MtzaM+jAkEuZQQirpc6CqLiCbJG3MJFgbdKakkRnsVVutyAQKA0sbszB447b5F1I22qnJYKsCzKufTKfFd/i+lEEiYZZBlQ2Aytc6/QUk05RiPiX5T2rkksWIygFxbcKKLt+Whs5LExgC+7HVj9aWlYrmFze/WrxtIwW66HQGnBHAqFXszHfTai8sUmklxLIq5nDH9KaWWKVRmQHTQEXpKWEHFCFV0YfF5UbKkQGU6D5tf3qqEMEWYvGCD5DWoXbKSSQQNRal+IYxo0BjvbNYueo9KJHiJ5oxlV1jHUr0q9z0OyO0gOVSSBuKGkN3zyg5ugeqYjG5c2WXLpfKRqT2qhnleBBOMrWuD0rU0aPNDnZZC+i6BQL1cxWFgx87ikBxB4PC8RN9mBvQ5eISMFJikAb4dDTnJbDU+fm2LNkHSwvemsxxDIM4jCi57+tZwxM09jySo/MxoqriGkDWVE87b/StWXFDazsCGWyC3Q61A0mdBcLfqDQJRIujMMp6gVWDFpI/4hGg2NWpo8qX/wCxf/zUpAjDknx//wB1KvTsPLEpDZQAN7X/AGqyRorWC3vocp2pXDyNJESLqSSVB8jXYmmLleWw6ZswprMMZOTmMZsL2DPbao+IaSMxo5bSxKihAgfhlwT5X6UUMqgIE07GsUgvh4nyLEAFXqRe9HTEq0jRRKfCNSAbVXkK65i5UDqOlcmihLXR5EsNdb3rN5SkbOQNrHvQlxIUsGYKdTYG5t9KA2Giy5hK7Hu1Kw4gLJy7oq2IC23NMmhoNeUBRE9gb5j4a6rsinPI/YEiuj8RARmzW2voKEjKXUZTcnr0o8OVCojW4VkLXbM4NzWbieItGwyg6fK4uTWtKWku3NcNtmJpblph2zxkFzpqb3PqauN/Vf4Zcsk0ozGJ4z3637UXDx8lPA4kmbULe9MSyzyuAyMEPyixvRUwzSNy4LRMTbwi5JPStdvFMY+JkxWKl5Tgqt7WGxpjCFsKWSIASPpt/FMHDzNj3w7qQsJ8T5ba+lMDCwLckNGw+c9a1eckxmQ1w8GXDfjZSTvYb133FI0PJjsD8ROt6VRJo3zwq5Q730+1CxUvEplMaOqIDluDreuM23yt2YvNNFG7KHjDjoRe/wBKggMkQJurHdzpfyFqWwmAw6MsksmaS/nua0iwHhUhgNdOhp5XPhT0HCxSL/rFLjQXaiNHECQC3mWBJ1pdsT+LbKzW2JFrd6LztS2cH0FZu31F58C1iYsRIGvf4utKp71cRmfI1/hcX/8AdaLShj4WFyNQelJ4hZXNiihkXM0i6m221bl+qMDOFzOTNiHddxkte/1pzCYs4RRHiA/LPwsf5qh92eJDDnZvyMNTUSSOeMq4IANrHpV/6npswziI4WTmB8rAZgTsaUjx7ZwJISyjZhrVDgUkky+8SMv5b6U6qQR3ESZADoBrV5IAllws8uQIVmPwkoVy0ykORcvMzN52BpcxrLPfMwA+XzNMZsq2ym57Vf0gOSQ5IuSSSDa4FRgw0Di579aYuygjJY+tDlWwGwv0rUqwrBEc5knkDG2gvsaKDFnLIQR1Fr1VcJdrl2W2wFXk5atmKgMd9N60FOZEPL7VKGQl6lbS5xkgZgQLHawNKT4yRj4SQB12qjyZizG5OwFAMc075QAq7E0STfRdGw0rviUCXOU3Ou1bIUCNmA8ZGpBvSOEw3IiIRb36nStBAEQBiCelhWOdn0ZCz45cMtpY2OUAdvWrJPLiVzLHaMa3NWITTMb7k5tR/erriWa0bJZmvZOtq5WyfDWOmJWjy5sov8oqkOAw8b8zK5fcFtbelNQ8Qk5ZjEDZQegAA89aekxsLohRsxsRlG5PT6US39PVmmNDdFd0v5CpkBAXOLi1tdqKcaImz4l2VXOVU6rte9I4ieMKXyWOa2bqRV6sHZWdiosotsDe9AllijOTIWcmw9azBxSRWsua3n50QcUYEsVA6XtvW+nJnYZZSqSEODMBYKh8V/KhxRTwYlfEiF2F2LXN6rhnQZTH4pGuWZvOnUxDNKgdBYDcDQUexqYjJiZcQ45qxRroGk+c+dXgeV5Gaca5zy0t0tvVpMHFOrGUuFuLkNoOwrkhVT+HmIUeH0261m3TIFiMbJk5aIzNe17eFfU9abw0avF4lBvYkkG1/Oliyu6RvGAPisTqPpTCYuNVC5WzXsbjQfWi7mKyT4L8TXCx5QAiudun7UkMLjAc8BLDdQBoR3vrT88S8ySQiN8py5ydCe1SbGBY8kcb7AXBp38HUiBiVkAmiYFhe9xRBk5qrNLkY7ltAKdM2ZctvF0BpObBRzOXJZjscr6X7Uy/q61SWMSZQJmjzaEr09aGzwwjlwzNIAdWbr6U42FCx5VcKhsCB5UGXCxN4VQ3HUWOt6ZWv6Bw+IjGIFxd9fhp/MjoOSAvUi2t6VTh0SK2RmD3BB0/WmMPE0QLsRK1tL9KOX8DFVOUlsmulj51FkIxBVj4hvbyq8d5FcNdSNAT1qyRiJQEUbaU6yvlZmurC3S41qZig8RF+lczNcE6UGYWfQLbex6UwDk5ipLEa9K4Qpt/NLrPY6DW+l9q4s6m56n4fKnCvLIUsNL0vI3P0VyLdVNcm1W6MMxvoaWlcxEDteukjIgwjgW5hqUD3ofnk+xqVv0NYFGzNlVQNthehNiUBKxXdhqRbSpUrhGqYzB0zSACw6iozqNWbdbqKlSscmioQyNnkBVu527VdnysJAovb/gqVKqoqhDHNKXA38J0OnlQJf8AUaRWIJGgPSpUqyKhzIM5WQ5nIFwxpd5UWEmJAF1CkHbzqVK6cZopGKSw3O/WurvpUqV2rBrBvbW62ve5vW3DiAYkzoQLAAgWFSpXLnI3xEDSOJHUGw1DDyHaoZFK6uqi17HYi/WpUrlJ7jpZ5K6piYB1BsRqoG3lrVM4VDywpKnS7X161KlCq0iK5FgxW4KqToPM0QIVuQANLai9SpVni+1Bh1OS5ZTfoKs8bDJ8QUE7elSpUzqgYsLK4udrVYB86Kkec3sw7b1KlRcsDIREHRP67E1yaLcKzLc9D0qVKYK7m8JVddNTeqhG1NzbpprUqUgRjbUkW8jQH1OumlSpTBQmgBC5bEX1udqqsbo2YHKOml6lStwY7DHawJzG/WrYuJCosb6dBUqVW3ViCKKw/wAmp78861KlSntRj//Z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524" name="AutoShape 20" descr="data:image/jpeg;base64,/9j/4AAQSkZJRgABAQAAAQABAAD/2wBDAAkGBwgHBgkIBwgKCgkLDRYPDQwMDRsUFRAWIB0iIiAdHx8kKDQsJCYxJx8fLT0tMTU3Ojo6Iys/RD84QzQ5Ojf/2wBDAQoKCg0MDRoPDxo3JR8lNzc3Nzc3Nzc3Nzc3Nzc3Nzc3Nzc3Nzc3Nzc3Nzc3Nzc3Nzc3Nzc3Nzc3Nzc3Nzc3Nzf/wAARCAC4ARIDASIAAhEBAxEB/8QAGwAAAgMBAQEAAAAAAAAAAAAAAwQAAgUBBgf/xAA9EAACAQIEBAMGBQIFBAMBAAABAgMAEQQSITEFE0FhIlFxBhQyQoGRI1KhscFi4RUkM9HwBxZy8UNTkqL/xAAXAQEBAQEAAAAAAAAAAAAAAAABAAID/8QAIhEBAQEAAwADAAIDAQAAAAAAAAERAhIhMUFRYXEDEyIy/9oADAMBAAIRAxEAPwD66dOlRyLdKxWnkCZgCSo86KrvIgzq+YjdfOu2OGtK6jW41qxZSPiFhvWS0ciXVWZjfTXb1NVIeJltnlu121sBVi1qtLGVtmF6F7xGD8X6UmEEsIDoNDcAHcCr8tmQmRAoOu1GRbTjYyIWvfXbSue+JcjW9J5LIhK+I6AWteqtDKZQtxoL7Wt9avF6dXGoLkW06X60aHHKxG2h86Stl8IMZlGuW/8AFFTDErewDMNQelHhmn3xyiwB1NdbGKLkHbpSCRTBgHyZB8wXX0ohhuDn2G1/KjIdpwYtGbLnAJGl6sJRqQdbb30pNIjYF9Rew12roV2JBGlri97mjw7TwnS9mYA9zXRiYts4pIIGAOUHoD0NdEBsTuy6C+l6sh2njKlrhgfrXOct9SN+lKBGG4bvtVlVB8SkC9r2o8O00JAb9q6GXz3pVY03yg97WrthsAAO1S01cdq7pbegLtvpVhsbkdqGhb6VUnXeqG5Gm9VGYCxNQFuNr1wnvQCbb/tXCwUb2XzqQjHXQ2qDag80X2IsNyKhkB6j70oUk/2oRZgDeoXO4+9ULm40BpTt2I6iqZiSb7V25IPnVGa1x09Kgq7+n0oUj2FdZgb36VRmFrg0yhXmf8vUrn2qU6scMMZILhTl2HSjBVvmAVS3feghSmhvbppei6EXbc9bWqrEiHKNLr3G+tR8rmxG23agFlbNl+IakAGigF1XLcEDa/SoiAx6agE7CqPKRouTeqcyMBQBe2wvegNNaTTIL6m5oRjxObmxAH2oeNbEphJHwuQzW8AkOhNdM5UizDuBrXGmRh45bKNKPU8P7RcAXjHE5eIYRJYcSyIWzeBxuujDUEZelYuK4h7VezU4aPic0uGA0XEHmoexJ1H0Ir6euTN4bSKRZiN+1ZvtDhMLHwucPFHIJAVRNNSdLAddT/NOT5bYfBv+pYaOP/uDBPgeYbDEQAyRfW3iH2Ir3uFxuExUEc+HxCTxSKGSRHzK4OxBFeLl9n0/w9Rh1TKYlCggsLWsN689g3xfsxM+I4cS2EbWfCKfC992XyPcfWnr+LH1kzgKyA5u52qqYskMW+UeIL/zvWVwfiWC4xgBicFIZEJAYE+JT5MOhp0SDNq11HQrtWAdaYFPDddeo/iuLJdgSc1+tJ8xQuit5kmqidGWyoRb7mpa0jiG08FcE3MvdbVnCfw/iaHoL1dJ1zAk5RtYfvUtaANifCfvVg40ym9Y3EsVjIlVuHLG7A/DJoG+tefOO9rMViX/AAMLhk+TK9xbvpWLys+m5j3Oe41YDWpnt1rJw02IXDKMU6SzAeJlXKD9L0ri+HyY05hi8XFcjwxyEC1N0N4zZeo+lcMp6MKz4hyUVOY5ygC7nMT60RpBbW1+wtSjmc31+pqmdWNr3PpSWe5sL61fmxrcLdm/NsKkPK6jRWLD1rnMQ2uP0oBl8iD9ahkYjcVahyyEXBA+lUJB6g0FpgDsb1Xmi2zfapDlzY6gUF5DvYj0FUMlxa5FXjUyKSGAt5neq2T2rNVZwy6uB21oLPlBudvWnXwVhdpEFxfc0nPHyk5mYMt7XGtXeHrVOav5jUpfmg6iRCD10qVrVhzma3LEtbW1RZNCouOhIFCE6fKpH0q4lY7X+1brkgZ1sqRFtdSdKtkaxBGUHW51qhkcbZqoxc7n7mj1CBY1WwB9b21qpA+QZm7jSg3tpmBt3rqsQdWA+tIMozBrkEaaio4Vwc6lr/00s0yjdrmuc1mFjf8AaskVmdmVYwFsdrWrzmK4o8fthNwz3KAAQJKmLIu6ISMy67XIO1bykX2BN/OvLe0kc0XtXwXExAgYgmB7D4gLkj7XP0ovjfC+vaxMthla8ev1rL45wYY2MvEqCVR4WOt/Pv5VpLh2WIKxEg3VrfrXIZ7NlYAqTYH8v+9bl+4q+XwrivZri6cQgDCFzlxMSjSRL3+HbMOn18zX0XhHFcJxjh6YzCSCWN+jbqfykdDXeL8Jw+MgzKisQugVb3Xy/wCdq+ZYiPiHsxxE4zCvJEjKA4UaN6j/AHHWizfg5r6ySSNFv+tDJlAsIhbyJIrzPBPbbD40x4THARYhyBA63KufL+mvRySTK+UsAOuv8Vz9GYIWfT8NPv8AzXRIEtmyC/QKSaWeTLZRIxPkKpzRsSTfqelQN2bMCz3HcZa65FgQoYnbWl5Aotnlu5FyA17f3qKwJXxtbzudKKYYzIFuyWPYV1ZYw1wH+u1Kkj4i7feuxzIBa1/U2vVpMmZdwCe2WqmVz8IP1oYk3Nzt1NWgZHillYgFfhB6mqVDTO6jKoAuPET1oJkddwmvals7M3iDKD1qrAixEhH3qRrNnOpA7V0AE2sLdqVWV7XDZgNNv5qF5T8DZf1q1GSyDS2XvVWJA8JYjs1LNzmHiKsa4BbXNY9jVqMKb652+prH47wmfH+LDY+XDuRY5GttWhzmUG3i9ao0qnYZTRZOXlalx5M8M9ocK4SHjGIlQEN4mJ/mrth/arE4hHfiTtbN4zcWv0sNK9SX6trXDJGTYNlPkb1j/XxPasD/ALcxh1biL5jvbzqVua/nWpXTrx/BtOc8L8IrnvRN/EKUEg+Zx3G1WEyKt966XHIYSSPtc1bI50LCqJiA21vqavmfsKzedPVZY1HW561DGLaWobO/r9aWlndN1Nu9ZltWDs6qbA69q7zSF1Bv3NInESX0SP6naqSSSswUlQPOxrbLSXEEAXQD0qkmKF1uFvfTP0Pas9Gla459/Wr/AIajxeI+YrNwtnh/EBG4ixDJlb4dadxeGDqHj0HS1eXdgovHZW9b1pcK4s0caJjXBRmyq/kfI0ytT8rSw0jovLl0J1GUdaT4xwOLHxtkjAJBPYk1rEQTNZWBYdL1I0dPDJ4gNewrWn2PivG+FYzgGLTEQRMyQSBwoGq2N9PMV9Jg4nhsZg4cfgpy8ZuFdLEAAC/2JIIrV4xwuHG4UpIDnB8LXFxXzjE4HiXs5jnbBpzcJIbzwH4X21Hk2m/386sl9Xy9jzI8pBmCPfW6fpXEkQfFIpU9QAf0rJwuLg4habAKxQaOHHiRvIimwsszrEufMdFC2FvPprXO3PBIfaWIOwWYt4QVBsNLULnQk3zKSNiGqTQxDDCGFy2KW4Y3BBHUA9v11pC4N1BzWO4O1FwtDmsWUKLAn4m6VdcQUXlnlm7HxX6VnZg7KosAdLltKsIzLGURQSoJLpdjp08vtREbLrIQY2VB0IOpo+JnEcaYZZL5fEx6XpLhyr7yvzKviKkb2oGKxT4jFPJIrHW18409KdRlsSIyPExPlawoMmJzNoSSfO9AY8xTZhbzKm1VBZDZUGX96oqcGIYWLmitOyoGU5gdNDt61mtITrmTsda4WMYJAJJ3uN6kf95xPSP7m9UkknkFiEU9bXvSgmky5iVsNtDrVlxDON3B6+VWkwrTKugv6UQ4jw+MMBakRMykESEH+oV1sSugIJPpp96rUdi5THMjeLvUkuRvp6CkGlBGl1a229cWdwgLOc3cVe/K8MEi/wAf6CpSBxGupSpWtR/mg63ufIVOZYEm472NItOi2Cszegq6qJEzMxt+UmtMDmUMLo503tXBJKNRKxHQZqqJYlQ6gJ6WvXPeIwRlBUfmNGoQz4r8rAetDlaeVbMzBR0v/ahyYxyfDcnzauLin+UgW30/3o1DRRuFzFmXy7UeNkHzZ2J3a9JvjAbAnMbX1O9cEmddAqjtReSkOT62u/h/Kptelp8aXukcRAHXeghVO927g1FEYW+bXyFHaHKJhXnSZGQIz5tA4BX9aajkjVVayK7Hlt4QwPe3nf6VnuqspCnL9d6B+It0aaMAL4Sbn6dq1Lo+GvieMPwhxisOsZhjBEqOWzfKAAdt72t5+les4fxjD4yMW8LkfA+n/v6V4dUw5w7HELzQwVXVmyLptoN9qJhp0RmaQLJlTKmp07j0/mrWtr3jSLLMABdQLm3nVWhgniystgwPhIIIv3ry+A4vjIOUJkWWN2Kq/wANiBb+a2nxyBQWZBfUEm31plizXleNezeI4NLLxTguZ5fmjYkplv8AMtvFse46daz+Ge12J4jiZMEuGTCzhDzFXUEAgEhiBodwd69p77DzMrzoWboWFzWfj/Z3hHEJhNInLm+WaNijL9RW8l+VrHifESSBQTmQXGUi4I10tTOL4rhIcPJ76TDikFmVVuG9QNjrvV5PZjhuGQSYziGJkjVrurzlFK22OXX7V5jj/FDieJ+6YTCP7uyAylJMzTxMQDmN9j5k387Vm8dXwvhvaCfiWJaPAYBjhkYLLOz6JfbT6V6jABXxLYeGcuSpsRZf32rK4Hg04Bw4QYd1YTvzJhJcqb7Db8ttR5VscLGBkxKPBPPHMz3KSAEJp5jeudz6RqPC/wCF8KllnBaSUEKkjEEC3/OtefYPKo/DiJOts5Fqd9osXKcS5ectY5RYfxWJJiJpDYAMT9KzfSetMqBHCEflDkg1RmybxKPLxf3pVTIP9VGVf6Ov1rsvuy2ymW/kTeiIxd2fZcvlXJcQADmjQWOhJNLc2M+E2JB0yrtVGyklDI1t8t9PvSmgrmaMWf8AcCoQRGQq28ze9qzyMRksrjLfQA1UJO1wuIGh8/3qRxpFW4LPmO5HX6V0S2isytt570rhiYiyvifoRrV82HS7NMWv+YftTqx1VEhJUeEfmejxsQoCqtv2pX3hZG8CpcflW16775cEtG1xpoKbbVDXPYdI/wBKlI+8KdeVJr/QKlHp8NNMRoFUd6oZpBewJ7DakziVY2Qk9zRFYItuY1+ulzXRzEMkrEFmVF76/pV2mRRrIT6daWWRn8IJAtuR/FWDxxG0kjOx8qKsGWcsfBG2X8x1rhkBa2Un/wAjYUvJPIGXIPDfW4qGdyd0XyuDegmCGY38IX+kb1wytEoDSCw2B3oAmYKQzg672tVEm1NmAtre16KjIlmk1DWS+lxb9K4XZdDmZuoFCzKCSGN2/qobTlNAQb+Q1qRyNB8bq57Zv4okRw7E8yKVh0A6ms4Ywst8mvXX+KsmKxQNkQqCOtrVJok5R+Io173tUeeJXyqzXI2VTrWe3vE2odVHXS9R4dbODdxYkGxIo7cTlMrjoxNcSyDLoBfavVR8Pi4hhMYMU55FsysD8B6EH0rxckOaDloMpAIuvht3v1r2fDMRAeBRxT3ZZMiN4rXt5/UXonLaZMYPCMBhcMZo3xBaQsQpOxX+K9Hw1DPEYkW0lgmYHUDoatFwDCSyLJHKVvc23sfO/rW5wbBQYe8gkDMdyeta21Plnti3EMHNPhOLYjnRPeSMSSEKT8rALsSRb/beu+xeCycLM8kKGbEIGLkauL3QX+1e3/6n+zMnH+C83hkefiGFuUjBAMq9V9eo/vTfDOEYY+znCbwGP/LxF1KlSCFGhHTW9a5XZ4JGBjuGzjBtOGb/ADB8YKhQ1trAeWv60zwDCiHEM08RCxocoub7edej4zw8rw8iBjdNVudr7/vXnsXI/DeGyRkMWci53+tc6WRj3c4hsuVh5nzrLmkIkvIXAvpkWgy8Tj5rGUjfehT8XhVbJZr9RWJ20+YZlxQCEiSS/wCW+9Ud2VRmjXxa2L7eprKbHBn8DNbr4achxmGVAJJCQfOt2YzLoxmCxg6b6hReoZzbOsRKj5soApaSWOMf5eZRmO971yRwwHMnuL/CRvUfT6RrIBeRhf5Bp+tR4wgyxQgncn/3vSwddDGAO4NGGIcIbeJ6xrUi6NEbqQEfqQtU5bB1YvmUH8utDkSaULJIEsv5dD96rkQNmEpP/k1Mqw2ZUKgypYHTXSuHUfhmxA0Jpc80g5UDKO9D5sqKSylT8vWhL5pxpzFqUsXnJuZ9T2qV01YNBcsWUZR0J1vTDxTMvhY/tQ0xETjLCwyj70USEKSSLd6uXKszjHOWYlzMHLHqD0oLOB4mjZrdTvRGxkYHia3fLSuIxuHUHO4y1S1XF1kLSF0iLE7FjoK4QXcmdSdf/jO1ZqcQu+SOSyDYEa0V8RMQCkg9ctauxk9kgVfGn3a9T3iCIFFdNdxfakY+dITzTe/a1cIliUrh0jDMbktqaxaWmJ8OjXikup3JFVOIwzNlLWA72FZSxzSzf5jKVGoVdKkiIpyvEVI7Gj7OtdMbg4xYSJ9KsuPw5FxIvoa85HE8kjcpSV6knRatLGQMgmQN+XU2qvGfo16JuIQkA8wNboKC+LViGRgW/KLa1grhpC34rvvsBT8N4yqJCpBNrtvRZx4nbTseLC35sTyXBA3sD5/SnMFxI8+OCMSaEMSBc7dO1IwQsz5nsAD0rRywvFeFSCfiN7WNZvPj9NSU/wAM9pg2MbCTpIgs5kKjwrlBOYeWwHrXssBj4Dg0ljlDxsNGG1q8E74f/Cm4eYhHJMSzzA+KTUkKTvbYfSsnBDG4GNkw3NaIE3RX8N+wrfeDH0WD2hkTiUmHKswvdBfp2r0PvrY1II4UPisWJ6V8j4dNjJ55cZiZAnLUkXaxzbAAV6/gfGXwOD52IniedgFQM2y+e9ZnP0542vaHiLLieRG5yqAG1sDXjOON+BJOJb5TYgtcm9c43xZcbijNPil2IyothXmuJcdgfLAlzlOhOoovLVjSmxOHEgVUzoqjMb7m1Kz43CMhWLBZ3A1ATQVmwT7up06A7Uzh8jC5kfMfiyms9sSYdnhJlkw+SNh4QouVq0mNhe91ub3NxvVH5rSGNUlMQGjE7mjIpy25ZB/qp7z5UgLNhyVeOIBj/TauPPELMEcDa+W2tM8skEALlO4vSE6SxvdXKoB1sRVOUpweSRCwbwIx0DF7fpXTeRhnxBKr8q6UmZ4sTfKqiYC17X1ohgxSqDmBHVdqdDQjxCglO2zGuiWHTNGv2rFbGvCSJYmQDqRegvxiMWyXN/zVThb8Ndo1sTOEnASZ1Fr+HpXUmjIVJcTIxfVQTa9YEvEHlItlv2qsE97LiUJsdGB2rr189c99ejso0tUrJ95xA+GcW6eEf7VKMp1JmkiYmLPl6XrpbFcvO2e1r6tvTPvKM9pCy+YoWJxsYumXM1tBaune/jOF4sRinkAVTr1y3pvLEPHiFd22u1DhxwjWzKVI6LrR/wDEogCXZU1+YVjlyv1FIH7ykkvLwMC5rbhP5rQw+HZEVZXLP1IFgDSEPF4rOQMzXIGmlGj4s8nxAAdLVy5Xl9RqYe5IEtmJJ77CgYpUCEykgdLNYfpS2K4usaZM1mI0GmlYuIx4mFjmIHerjw5X1WyN7AorwlxJkBOljcnvrRJIFexklLdiQR+1DhxmHaBcrKq2AIOwpTFcVhgOVCGI3tas/wDVvh8w5KUhTlmIFb7qbVfDDCxxZ8wJJ1J01rBfis8isOVm0sCelXwsyiMPM0i5bZhb4uwpvCyeiWa1J8RGshdBoe+/pUixAkaNgMgJA1O9JYfPjQXhw0Spf45dSfpRuRLlLSSLlU3UDT7Vi5PGpWisjuxAbKu1h1onNywlFaxA0IrFixgOdTEbjc70GTiMVivXYUdDrYecK6FnJvcWPSl3xBGYQy5NbWPU1gy46SQ/hqR6CpCuJY55cyx7m25+lb65PkW6ZfGTQhmzuyg3Ouv/ADancDiZ5wHSZit9FY0gBABILTF+qt0H8VxcI4LNhpGjG/h/mnlZYpGjj51hhcKxMpFhcE3PkKzsPwqR2EmMkMK7hV1fX9qpHh8RhsQZJpGMjDKhPyk0+6YuOPMFJPUlhp9KxvXyVfPyeMOFhiVUQvlIuXY2+21EXGMsf4eQdwoFqx/eplUK0Z9NtKvFOzAFhZSdidqxeNa1ppiJLAZrr1ud6Ksx6nTrrSSSRrGSNTt2NcOIItdSPTrWS0feAbk37aUOdknhMctmB260tzGUZizCqy4hFi1bTubUzUDhhypGjjcKw07GmvepFJSSK/W6msTESZcYkkcjHPofWn1kay3IYfMLb12vvrHwYnxUbIVZST5WoUeEgnjBKKHIuRU96hQFVjtfXahJOmdzZio1DeVUtQvu6IMiwI73+YiqyLPblvHDGmxYC9cgMbyFoXJPUMNqvI6Mn+i5fqyHStbVkVGEwthZge96lBy+ZP3qVrb+oaPDNIxdQii/zVeflwwkxorMdAANzXBJd8oKtmHTpXJSJDYMbDqf2o7VnAJFxEZAml5SEfKAbURsHA8QkdHZLXMjfE30o0SPe0gQk+IEgHSqSw4lEeWN7jqh6is3n7h6kJJsKoKYdfW4vVYUYMFSYXOqgijo6wRBmYam9wLC5q2CV5MzKCNd7a1rv4bws9LycOz3aTEAnyA2o0PCVVAzPcHbSm0hdixIbLbTpREhklkCKh1Gytc/a1Zv+WicYV/w6JhqzDyG1VbBYWBi0gF9wDqTTTrGguzMSdL9RQOQC0j5WYKPCTpf7jWsd7fs9QWxsSE5YFtbqb0NZ8POpR82ZjoB0o7e7Ya8sgDN0BH7d6Ww80+IxRmePJFYi5FM5JoHGRYZFRVlDLoMyWApmQNiIiBZCR8RG1Z6SyxDxYgyDyZdqcixHMUfiAn+kVz5frTkOAbCQ2jdWJOptqaXzw3LcpWbYm17UeXEqqsWcDL5nekOFTCZ5Zc1iXICr+9MtzaM+jAkEuZQQirpc6CqLiCbJG3MJFgbdKakkRnsVVutyAQKA0sbszB447b5F1I22qnJYKsCzKufTKfFd/i+lEEiYZZBlQ2Aytc6/QUk05RiPiX5T2rkksWIygFxbcKKLt+Whs5LExgC+7HVj9aWlYrmFze/WrxtIwW66HQGnBHAqFXszHfTai8sUmklxLIq5nDH9KaWWKVRmQHTQEXpKWEHFCFV0YfF5UbKkQGU6D5tf3qqEMEWYvGCD5DWoXbKSSQQNRal+IYxo0BjvbNYueo9KJHiJ5oxlV1jHUr0q9z0OyO0gOVSSBuKGkN3zyg5ugeqYjG5c2WXLpfKRqT2qhnleBBOMrWuD0rU0aPNDnZZC+i6BQL1cxWFgx87ikBxB4PC8RN9mBvQ5eISMFJikAb4dDTnJbDU+fm2LNkHSwvemsxxDIM4jCi57+tZwxM09jySo/MxoqriGkDWVE87b/StWXFDazsCGWyC3Q61A0mdBcLfqDQJRIujMMp6gVWDFpI/4hGg2NWpo8qX/wCxf/zUpAjDknx//wB1KvTsPLEpDZQAN7X/AGqyRorWC3vocp2pXDyNJESLqSSVB8jXYmmLleWw6ZswprMMZOTmMZsL2DPbao+IaSMxo5bSxKihAgfhlwT5X6UUMqgIE07GsUgvh4nyLEAFXqRe9HTEq0jRRKfCNSAbVXkK65i5UDqOlcmihLXR5EsNdb3rN5SkbOQNrHvQlxIUsGYKdTYG5t9KA2Giy5hK7Hu1Kw4gLJy7oq2IC23NMmhoNeUBRE9gb5j4a6rsinPI/YEiuj8RARmzW2voKEjKXUZTcnr0o8OVCojW4VkLXbM4NzWbieItGwyg6fK4uTWtKWku3NcNtmJpblph2zxkFzpqb3PqauN/Vf4Zcsk0ozGJ4z3637UXDx8lPA4kmbULe9MSyzyuAyMEPyixvRUwzSNy4LRMTbwi5JPStdvFMY+JkxWKl5Tgqt7WGxpjCFsKWSIASPpt/FMHDzNj3w7qQsJ8T5ba+lMDCwLckNGw+c9a1eckxmQ1w8GXDfjZSTvYb133FI0PJjsD8ROt6VRJo3zwq5Q730+1CxUvEplMaOqIDluDreuM23yt2YvNNFG7KHjDjoRe/wBKggMkQJurHdzpfyFqWwmAw6MsksmaS/nua0iwHhUhgNdOhp5XPhT0HCxSL/rFLjQXaiNHECQC3mWBJ1pdsT+LbKzW2JFrd6LztS2cH0FZu31F58C1iYsRIGvf4utKp71cRmfI1/hcX/8AdaLShj4WFyNQelJ4hZXNiihkXM0i6m221bl+qMDOFzOTNiHddxkte/1pzCYs4RRHiA/LPwsf5qh92eJDDnZvyMNTUSSOeMq4IANrHpV/6npswziI4WTmB8rAZgTsaUjx7ZwJISyjZhrVDgUkky+8SMv5b6U6qQR3ESZADoBrV5IAllws8uQIVmPwkoVy0ykORcvMzN52BpcxrLPfMwA+XzNMZsq2ym57Vf0gOSQ5IuSSSDa4FRgw0Di579aYuygjJY+tDlWwGwv0rUqwrBEc5knkDG2gvsaKDFnLIQR1Fr1VcJdrl2W2wFXk5atmKgMd9N60FOZEPL7VKGQl6lbS5xkgZgQLHawNKT4yRj4SQB12qjyZizG5OwFAMc075QAq7E0STfRdGw0rviUCXOU3Ou1bIUCNmA8ZGpBvSOEw3IiIRb36nStBAEQBiCelhWOdn0ZCz45cMtpY2OUAdvWrJPLiVzLHaMa3NWITTMb7k5tR/erriWa0bJZmvZOtq5WyfDWOmJWjy5sov8oqkOAw8b8zK5fcFtbelNQ8Qk5ZjEDZQegAA89aekxsLohRsxsRlG5PT6US39PVmmNDdFd0v5CpkBAXOLi1tdqKcaImz4l2VXOVU6rte9I4ieMKXyWOa2bqRV6sHZWdiosotsDe9AllijOTIWcmw9azBxSRWsua3n50QcUYEsVA6XtvW+nJnYZZSqSEODMBYKh8V/KhxRTwYlfEiF2F2LXN6rhnQZTH4pGuWZvOnUxDNKgdBYDcDQUexqYjJiZcQ45qxRroGk+c+dXgeV5Gaca5zy0t0tvVpMHFOrGUuFuLkNoOwrkhVT+HmIUeH0261m3TIFiMbJk5aIzNe17eFfU9abw0avF4lBvYkkG1/Oliyu6RvGAPisTqPpTCYuNVC5WzXsbjQfWi7mKyT4L8TXCx5QAiudun7UkMLjAc8BLDdQBoR3vrT88S8ySQiN8py5ydCe1SbGBY8kcb7AXBp38HUiBiVkAmiYFhe9xRBk5qrNLkY7ltAKdM2ZctvF0BpObBRzOXJZjscr6X7Uy/q61SWMSZQJmjzaEr09aGzwwjlwzNIAdWbr6U42FCx5VcKhsCB5UGXCxN4VQ3HUWOt6ZWv6Bw+IjGIFxd9fhp/MjoOSAvUi2t6VTh0SK2RmD3BB0/WmMPE0QLsRK1tL9KOX8DFVOUlsmulj51FkIxBVj4hvbyq8d5FcNdSNAT1qyRiJQEUbaU6yvlZmurC3S41qZig8RF+lczNcE6UGYWfQLbex6UwDk5ipLEa9K4Qpt/NLrPY6DW+l9q4s6m56n4fKnCvLIUsNL0vI3P0VyLdVNcm1W6MMxvoaWlcxEDteukjIgwjgW5hqUD3ofnk+xqVv0NYFGzNlVQNthehNiUBKxXdhqRbSpUrhGqYzB0zSACw6iozqNWbdbqKlSscmioQyNnkBVu527VdnysJAovb/gqVKqoqhDHNKXA38J0OnlQJf8AUaRWIJGgPSpUqyKhzIM5WQ5nIFwxpd5UWEmJAF1CkHbzqVK6cZopGKSw3O/WurvpUqV2rBrBvbW62ve5vW3DiAYkzoQLAAgWFSpXLnI3xEDSOJHUGw1DDyHaoZFK6uqi17HYi/WpUrlJ7jpZ5K6piYB1BsRqoG3lrVM4VDywpKnS7X161KlCq0iK5FgxW4KqToPM0QIVuQANLai9SpVni+1Bh1OS5ZTfoKs8bDJ8QUE7elSpUzqgYsLK4udrVYB86Kkec3sw7b1KlRcsDIREHRP67E1yaLcKzLc9D0qVKYK7m8JVddNTeqhG1NzbpprUqUgRjbUkW8jQH1OumlSpTBQmgBC5bEX1udqqsbo2YHKOml6lStwY7DHawJzG/WrYuJCosb6dBUqVW3ViCKKw/wAmp78861KlSntRj//Z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526" name="AutoShape 22" descr="data:image/jpeg;base64,/9j/4AAQSkZJRgABAQAAAQABAAD/2wBDAAkGBwgHBgkIBwgKCgkLDRYPDQwMDRsUFRAWIB0iIiAdHx8kKDQsJCYxJx8fLT0tMTU3Ojo6Iys/RD84QzQ5Ojf/2wBDAQoKCg0MDRoPDxo3JR8lNzc3Nzc3Nzc3Nzc3Nzc3Nzc3Nzc3Nzc3Nzc3Nzc3Nzc3Nzc3Nzc3Nzc3Nzc3Nzc3Nzf/wAARCAC4ARIDASIAAhEBAxEB/8QAGwAAAgMBAQEAAAAAAAAAAAAAAwQAAgUBBgf/xAA9EAACAQIEBAMGBQIFBAMBAAABAgMAEQQSITEFE0FhIlFxBhQyQoGRI1KhscFi4RUkM9HwBxZy8UNTkqL/xAAXAQEBAQEAAAAAAAAAAAAAAAABAAID/8QAIhEBAQEAAwADAAIDAQAAAAAAAAERAhIhMUFRYXEDEyIy/9oADAMBAAIRAxEAPwD66dOlRyLdKxWnkCZgCSo86KrvIgzq+YjdfOu2OGtK6jW41qxZSPiFhvWS0ciXVWZjfTXb1NVIeJltnlu121sBVi1qtLGVtmF6F7xGD8X6UmEEsIDoNDcAHcCr8tmQmRAoOu1GRbTjYyIWvfXbSue+JcjW9J5LIhK+I6AWteqtDKZQtxoL7Wt9avF6dXGoLkW06X60aHHKxG2h86Stl8IMZlGuW/8AFFTDErewDMNQelHhmn3xyiwB1NdbGKLkHbpSCRTBgHyZB8wXX0ohhuDn2G1/KjIdpwYtGbLnAJGl6sJRqQdbb30pNIjYF9Rew12roV2JBGlri97mjw7TwnS9mYA9zXRiYts4pIIGAOUHoD0NdEBsTuy6C+l6sh2njKlrhgfrXOct9SN+lKBGG4bvtVlVB8SkC9r2o8O00JAb9q6GXz3pVY03yg97WrthsAAO1S01cdq7pbegLtvpVhsbkdqGhb6VUnXeqG5Gm9VGYCxNQFuNr1wnvQCbb/tXCwUb2XzqQjHXQ2qDag80X2IsNyKhkB6j70oUk/2oRZgDeoXO4+9ULm40BpTt2I6iqZiSb7V25IPnVGa1x09Kgq7+n0oUj2FdZgb36VRmFrg0yhXmf8vUrn2qU6scMMZILhTl2HSjBVvmAVS3feghSmhvbppei6EXbc9bWqrEiHKNLr3G+tR8rmxG23agFlbNl+IakAGigF1XLcEDa/SoiAx6agE7CqPKRouTeqcyMBQBe2wvegNNaTTIL6m5oRjxObmxAH2oeNbEphJHwuQzW8AkOhNdM5UizDuBrXGmRh45bKNKPU8P7RcAXjHE5eIYRJYcSyIWzeBxuujDUEZelYuK4h7VezU4aPic0uGA0XEHmoexJ1H0Ir6euTN4bSKRZiN+1ZvtDhMLHwucPFHIJAVRNNSdLAddT/NOT5bYfBv+pYaOP/uDBPgeYbDEQAyRfW3iH2Ir3uFxuExUEc+HxCTxSKGSRHzK4OxBFeLl9n0/w9Rh1TKYlCggsLWsN689g3xfsxM+I4cS2EbWfCKfC992XyPcfWnr+LH1kzgKyA5u52qqYskMW+UeIL/zvWVwfiWC4xgBicFIZEJAYE+JT5MOhp0SDNq11HQrtWAdaYFPDddeo/iuLJdgSc1+tJ8xQuit5kmqidGWyoRb7mpa0jiG08FcE3MvdbVnCfw/iaHoL1dJ1zAk5RtYfvUtaANifCfvVg40ym9Y3EsVjIlVuHLG7A/DJoG+tefOO9rMViX/AAMLhk+TK9xbvpWLys+m5j3Oe41YDWpnt1rJw02IXDKMU6SzAeJlXKD9L0ri+HyY05hi8XFcjwxyEC1N0N4zZeo+lcMp6MKz4hyUVOY5ygC7nMT60RpBbW1+wtSjmc31+pqmdWNr3PpSWe5sL61fmxrcLdm/NsKkPK6jRWLD1rnMQ2uP0oBl8iD9ahkYjcVahyyEXBA+lUJB6g0FpgDsb1Xmi2zfapDlzY6gUF5DvYj0FUMlxa5FXjUyKSGAt5neq2T2rNVZwy6uB21oLPlBudvWnXwVhdpEFxfc0nPHyk5mYMt7XGtXeHrVOav5jUpfmg6iRCD10qVrVhzma3LEtbW1RZNCouOhIFCE6fKpH0q4lY7X+1brkgZ1sqRFtdSdKtkaxBGUHW51qhkcbZqoxc7n7mj1CBY1WwB9b21qpA+QZm7jSg3tpmBt3rqsQdWA+tIMozBrkEaaio4Vwc6lr/00s0yjdrmuc1mFjf8AaskVmdmVYwFsdrWrzmK4o8fthNwz3KAAQJKmLIu6ISMy67XIO1bykX2BN/OvLe0kc0XtXwXExAgYgmB7D4gLkj7XP0ovjfC+vaxMthla8ev1rL45wYY2MvEqCVR4WOt/Pv5VpLh2WIKxEg3VrfrXIZ7NlYAqTYH8v+9bl+4q+XwrivZri6cQgDCFzlxMSjSRL3+HbMOn18zX0XhHFcJxjh6YzCSCWN+jbqfykdDXeL8Jw+MgzKisQugVb3Xy/wCdq+ZYiPiHsxxE4zCvJEjKA4UaN6j/AHHWizfg5r6ySSNFv+tDJlAsIhbyJIrzPBPbbD40x4THARYhyBA63KufL+mvRySTK+UsAOuv8Vz9GYIWfT8NPv8AzXRIEtmyC/QKSaWeTLZRIxPkKpzRsSTfqelQN2bMCz3HcZa65FgQoYnbWl5Aotnlu5FyA17f3qKwJXxtbzudKKYYzIFuyWPYV1ZYw1wH+u1Kkj4i7feuxzIBa1/U2vVpMmZdwCe2WqmVz8IP1oYk3Nzt1NWgZHillYgFfhB6mqVDTO6jKoAuPET1oJkddwmvals7M3iDKD1qrAixEhH3qRrNnOpA7V0AE2sLdqVWV7XDZgNNv5qF5T8DZf1q1GSyDS2XvVWJA8JYjs1LNzmHiKsa4BbXNY9jVqMKb652+prH47wmfH+LDY+XDuRY5GttWhzmUG3i9ao0qnYZTRZOXlalx5M8M9ocK4SHjGIlQEN4mJ/mrth/arE4hHfiTtbN4zcWv0sNK9SX6trXDJGTYNlPkb1j/XxPasD/ALcxh1biL5jvbzqVua/nWpXTrx/BtOc8L8IrnvRN/EKUEg+Zx3G1WEyKt966XHIYSSPtc1bI50LCqJiA21vqavmfsKzedPVZY1HW561DGLaWobO/r9aWlndN1Nu9ZltWDs6qbA69q7zSF1Bv3NInESX0SP6naqSSSswUlQPOxrbLSXEEAXQD0qkmKF1uFvfTP0Pas9Gla459/Wr/AIajxeI+YrNwtnh/EBG4ixDJlb4dadxeGDqHj0HS1eXdgovHZW9b1pcK4s0caJjXBRmyq/kfI0ytT8rSw0jovLl0J1GUdaT4xwOLHxtkjAJBPYk1rEQTNZWBYdL1I0dPDJ4gNewrWn2PivG+FYzgGLTEQRMyQSBwoGq2N9PMV9Jg4nhsZg4cfgpy8ZuFdLEAAC/2JIIrV4xwuHG4UpIDnB8LXFxXzjE4HiXs5jnbBpzcJIbzwH4X21Hk2m/386sl9Xy9jzI8pBmCPfW6fpXEkQfFIpU9QAf0rJwuLg4habAKxQaOHHiRvIimwsszrEufMdFC2FvPprXO3PBIfaWIOwWYt4QVBsNLULnQk3zKSNiGqTQxDDCGFy2KW4Y3BBHUA9v11pC4N1BzWO4O1FwtDmsWUKLAn4m6VdcQUXlnlm7HxX6VnZg7KosAdLltKsIzLGURQSoJLpdjp08vtREbLrIQY2VB0IOpo+JnEcaYZZL5fEx6XpLhyr7yvzKviKkb2oGKxT4jFPJIrHW18409KdRlsSIyPExPlawoMmJzNoSSfO9AY8xTZhbzKm1VBZDZUGX96oqcGIYWLmitOyoGU5gdNDt61mtITrmTsda4WMYJAJJ3uN6kf95xPSP7m9UkknkFiEU9bXvSgmky5iVsNtDrVlxDON3B6+VWkwrTKugv6UQ4jw+MMBakRMykESEH+oV1sSugIJPpp96rUdi5THMjeLvUkuRvp6CkGlBGl1a229cWdwgLOc3cVe/K8MEi/wAf6CpSBxGupSpWtR/mg63ufIVOZYEm472NItOi2Cszegq6qJEzMxt+UmtMDmUMLo503tXBJKNRKxHQZqqJYlQ6gJ6WvXPeIwRlBUfmNGoQz4r8rAetDlaeVbMzBR0v/ahyYxyfDcnzauLin+UgW30/3o1DRRuFzFmXy7UeNkHzZ2J3a9JvjAbAnMbX1O9cEmddAqjtReSkOT62u/h/Kptelp8aXukcRAHXeghVO927g1FEYW+bXyFHaHKJhXnSZGQIz5tA4BX9aajkjVVayK7Hlt4QwPe3nf6VnuqspCnL9d6B+It0aaMAL4Sbn6dq1Lo+GvieMPwhxisOsZhjBEqOWzfKAAdt72t5+les4fxjD4yMW8LkfA+n/v6V4dUw5w7HELzQwVXVmyLptoN9qJhp0RmaQLJlTKmp07j0/mrWtr3jSLLMABdQLm3nVWhgniystgwPhIIIv3ry+A4vjIOUJkWWN2Kq/wANiBb+a2nxyBQWZBfUEm31plizXleNezeI4NLLxTguZ5fmjYkplv8AMtvFse46daz+Ge12J4jiZMEuGTCzhDzFXUEAgEhiBodwd69p77DzMrzoWboWFzWfj/Z3hHEJhNInLm+WaNijL9RW8l+VrHifESSBQTmQXGUi4I10tTOL4rhIcPJ76TDikFmVVuG9QNjrvV5PZjhuGQSYziGJkjVrurzlFK22OXX7V5jj/FDieJ+6YTCP7uyAylJMzTxMQDmN9j5k387Vm8dXwvhvaCfiWJaPAYBjhkYLLOz6JfbT6V6jABXxLYeGcuSpsRZf32rK4Hg04Bw4QYd1YTvzJhJcqb7Db8ttR5VscLGBkxKPBPPHMz3KSAEJp5jeudz6RqPC/wCF8KllnBaSUEKkjEEC3/OtefYPKo/DiJOts5Fqd9osXKcS5ectY5RYfxWJJiJpDYAMT9KzfSetMqBHCEflDkg1RmybxKPLxf3pVTIP9VGVf6Ov1rsvuy2ymW/kTeiIxd2fZcvlXJcQADmjQWOhJNLc2M+E2JB0yrtVGyklDI1t8t9PvSmgrmaMWf8AcCoQRGQq28ze9qzyMRksrjLfQA1UJO1wuIGh8/3qRxpFW4LPmO5HX6V0S2isytt570rhiYiyvifoRrV82HS7NMWv+YftTqx1VEhJUeEfmejxsQoCqtv2pX3hZG8CpcflW16775cEtG1xpoKbbVDXPYdI/wBKlI+8KdeVJr/QKlHp8NNMRoFUd6oZpBewJ7DakziVY2Qk9zRFYItuY1+ulzXRzEMkrEFmVF76/pV2mRRrIT6daWWRn8IJAtuR/FWDxxG0kjOx8qKsGWcsfBG2X8x1rhkBa2Un/wAjYUvJPIGXIPDfW4qGdyd0XyuDegmCGY38IX+kb1wytEoDSCw2B3oAmYKQzg672tVEm1NmAtre16KjIlmk1DWS+lxb9K4XZdDmZuoFCzKCSGN2/qobTlNAQb+Q1qRyNB8bq57Zv4okRw7E8yKVh0A6ms4Ywst8mvXX+KsmKxQNkQqCOtrVJok5R+Io173tUeeJXyqzXI2VTrWe3vE2odVHXS9R4dbODdxYkGxIo7cTlMrjoxNcSyDLoBfavVR8Pi4hhMYMU55FsysD8B6EH0rxckOaDloMpAIuvht3v1r2fDMRAeBRxT3ZZMiN4rXt5/UXonLaZMYPCMBhcMZo3xBaQsQpOxX+K9Hw1DPEYkW0lgmYHUDoatFwDCSyLJHKVvc23sfO/rW5wbBQYe8gkDMdyeta21Plnti3EMHNPhOLYjnRPeSMSSEKT8rALsSRb/beu+xeCycLM8kKGbEIGLkauL3QX+1e3/6n+zMnH+C83hkefiGFuUjBAMq9V9eo/vTfDOEYY+znCbwGP/LxF1KlSCFGhHTW9a5XZ4JGBjuGzjBtOGb/ADB8YKhQ1trAeWv60zwDCiHEM08RCxocoub7edej4zw8rw8iBjdNVudr7/vXnsXI/DeGyRkMWci53+tc6WRj3c4hsuVh5nzrLmkIkvIXAvpkWgy8Tj5rGUjfehT8XhVbJZr9RWJ20+YZlxQCEiSS/wCW+9Ud2VRmjXxa2L7eprKbHBn8DNbr4achxmGVAJJCQfOt2YzLoxmCxg6b6hReoZzbOsRKj5soApaSWOMf5eZRmO971yRwwHMnuL/CRvUfT6RrIBeRhf5Bp+tR4wgyxQgncn/3vSwddDGAO4NGGIcIbeJ6xrUi6NEbqQEfqQtU5bB1YvmUH8utDkSaULJIEsv5dD96rkQNmEpP/k1Mqw2ZUKgypYHTXSuHUfhmxA0Jpc80g5UDKO9D5sqKSylT8vWhL5pxpzFqUsXnJuZ9T2qV01YNBcsWUZR0J1vTDxTMvhY/tQ0xETjLCwyj70USEKSSLd6uXKszjHOWYlzMHLHqD0oLOB4mjZrdTvRGxkYHia3fLSuIxuHUHO4y1S1XF1kLSF0iLE7FjoK4QXcmdSdf/jO1ZqcQu+SOSyDYEa0V8RMQCkg9ctauxk9kgVfGn3a9T3iCIFFdNdxfakY+dITzTe/a1cIliUrh0jDMbktqaxaWmJ8OjXikup3JFVOIwzNlLWA72FZSxzSzf5jKVGoVdKkiIpyvEVI7Gj7OtdMbg4xYSJ9KsuPw5FxIvoa85HE8kjcpSV6knRatLGQMgmQN+XU2qvGfo16JuIQkA8wNboKC+LViGRgW/KLa1grhpC34rvvsBT8N4yqJCpBNrtvRZx4nbTseLC35sTyXBA3sD5/SnMFxI8+OCMSaEMSBc7dO1IwQsz5nsAD0rRywvFeFSCfiN7WNZvPj9NSU/wAM9pg2MbCTpIgs5kKjwrlBOYeWwHrXssBj4Dg0ljlDxsNGG1q8E74f/Cm4eYhHJMSzzA+KTUkKTvbYfSsnBDG4GNkw3NaIE3RX8N+wrfeDH0WD2hkTiUmHKswvdBfp2r0PvrY1II4UPisWJ6V8j4dNjJ55cZiZAnLUkXaxzbAAV6/gfGXwOD52IniedgFQM2y+e9ZnP0542vaHiLLieRG5yqAG1sDXjOON+BJOJb5TYgtcm9c43xZcbijNPil2IyothXmuJcdgfLAlzlOhOoovLVjSmxOHEgVUzoqjMb7m1Kz43CMhWLBZ3A1ATQVmwT7up06A7Uzh8jC5kfMfiyms9sSYdnhJlkw+SNh4QouVq0mNhe91ub3NxvVH5rSGNUlMQGjE7mjIpy25ZB/qp7z5UgLNhyVeOIBj/TauPPELMEcDa+W2tM8skEALlO4vSE6SxvdXKoB1sRVOUpweSRCwbwIx0DF7fpXTeRhnxBKr8q6UmZ4sTfKqiYC17X1ohgxSqDmBHVdqdDQjxCglO2zGuiWHTNGv2rFbGvCSJYmQDqRegvxiMWyXN/zVThb8Ndo1sTOEnASZ1Fr+HpXUmjIVJcTIxfVQTa9YEvEHlItlv2qsE97LiUJsdGB2rr189c99ejso0tUrJ95xA+GcW6eEf7VKMp1JmkiYmLPl6XrpbFcvO2e1r6tvTPvKM9pCy+YoWJxsYumXM1tBaune/jOF4sRinkAVTr1y3pvLEPHiFd22u1DhxwjWzKVI6LrR/wDEogCXZU1+YVjlyv1FIH7ykkvLwMC5rbhP5rQw+HZEVZXLP1IFgDSEPF4rOQMzXIGmlGj4s8nxAAdLVy5Xl9RqYe5IEtmJJ77CgYpUCEykgdLNYfpS2K4usaZM1mI0GmlYuIx4mFjmIHerjw5X1WyN7AorwlxJkBOljcnvrRJIFexklLdiQR+1DhxmHaBcrKq2AIOwpTFcVhgOVCGI3tas/wDVvh8w5KUhTlmIFb7qbVfDDCxxZ8wJJ1J01rBfis8isOVm0sCelXwsyiMPM0i5bZhb4uwpvCyeiWa1J8RGshdBoe+/pUixAkaNgMgJA1O9JYfPjQXhw0Spf45dSfpRuRLlLSSLlU3UDT7Vi5PGpWisjuxAbKu1h1onNywlFaxA0IrFixgOdTEbjc70GTiMVivXYUdDrYecK6FnJvcWPSl3xBGYQy5NbWPU1gy46SQ/hqR6CpCuJY55cyx7m25+lb65PkW6ZfGTQhmzuyg3Ouv/ADancDiZ5wHSZit9FY0gBABILTF+qt0H8VxcI4LNhpGjG/h/mnlZYpGjj51hhcKxMpFhcE3PkKzsPwqR2EmMkMK7hV1fX9qpHh8RhsQZJpGMjDKhPyk0+6YuOPMFJPUlhp9KxvXyVfPyeMOFhiVUQvlIuXY2+21EXGMsf4eQdwoFqx/eplUK0Z9NtKvFOzAFhZSdidqxeNa1ppiJLAZrr1ud6Ksx6nTrrSSSRrGSNTt2NcOIItdSPTrWS0feAbk37aUOdknhMctmB260tzGUZizCqy4hFi1bTubUzUDhhypGjjcKw07GmvepFJSSK/W6msTESZcYkkcjHPofWn1kay3IYfMLb12vvrHwYnxUbIVZST5WoUeEgnjBKKHIuRU96hQFVjtfXahJOmdzZio1DeVUtQvu6IMiwI73+YiqyLPblvHDGmxYC9cgMbyFoXJPUMNqvI6Mn+i5fqyHStbVkVGEwthZge96lBy+ZP3qVrb+oaPDNIxdQii/zVeflwwkxorMdAANzXBJd8oKtmHTpXJSJDYMbDqf2o7VnAJFxEZAml5SEfKAbURsHA8QkdHZLXMjfE30o0SPe0gQk+IEgHSqSw4lEeWN7jqh6is3n7h6kJJsKoKYdfW4vVYUYMFSYXOqgijo6wRBmYam9wLC5q2CV5MzKCNd7a1rv4bws9LycOz3aTEAnyA2o0PCVVAzPcHbSm0hdixIbLbTpREhklkCKh1Gytc/a1Zv+WicYV/w6JhqzDyG1VbBYWBi0gF9wDqTTTrGguzMSdL9RQOQC0j5WYKPCTpf7jWsd7fs9QWxsSE5YFtbqb0NZ8POpR82ZjoB0o7e7Ya8sgDN0BH7d6Ww80+IxRmePJFYi5FM5JoHGRYZFRVlDLoMyWApmQNiIiBZCR8RG1Z6SyxDxYgyDyZdqcixHMUfiAn+kVz5frTkOAbCQ2jdWJOptqaXzw3LcpWbYm17UeXEqqsWcDL5nekOFTCZ5Zc1iXICr+9MtzaM+jAkEuZQQirpc6CqLiCbJG3MJFgbdKakkRnsVVutyAQKA0sbszB447b5F1I22qnJYKsCzKufTKfFd/i+lEEiYZZBlQ2Aytc6/QUk05RiPiX5T2rkksWIygFxbcKKLt+Whs5LExgC+7HVj9aWlYrmFze/WrxtIwW66HQGnBHAqFXszHfTai8sUmklxLIq5nDH9KaWWKVRmQHTQEXpKWEHFCFV0YfF5UbKkQGU6D5tf3qqEMEWYvGCD5DWoXbKSSQQNRal+IYxo0BjvbNYueo9KJHiJ5oxlV1jHUr0q9z0OyO0gOVSSBuKGkN3zyg5ugeqYjG5c2WXLpfKRqT2qhnleBBOMrWuD0rU0aPNDnZZC+i6BQL1cxWFgx87ikBxB4PC8RN9mBvQ5eISMFJikAb4dDTnJbDU+fm2LNkHSwvemsxxDIM4jCi57+tZwxM09jySo/MxoqriGkDWVE87b/StWXFDazsCGWyC3Q61A0mdBcLfqDQJRIujMMp6gVWDFpI/4hGg2NWpo8qX/wCxf/zUpAjDknx//wB1KvTsPLEpDZQAN7X/AGqyRorWC3vocp2pXDyNJESLqSSVB8jXYmmLleWw6ZswprMMZOTmMZsL2DPbao+IaSMxo5bSxKihAgfhlwT5X6UUMqgIE07GsUgvh4nyLEAFXqRe9HTEq0jRRKfCNSAbVXkK65i5UDqOlcmihLXR5EsNdb3rN5SkbOQNrHvQlxIUsGYKdTYG5t9KA2Giy5hK7Hu1Kw4gLJy7oq2IC23NMmhoNeUBRE9gb5j4a6rsinPI/YEiuj8RARmzW2voKEjKXUZTcnr0o8OVCojW4VkLXbM4NzWbieItGwyg6fK4uTWtKWku3NcNtmJpblph2zxkFzpqb3PqauN/Vf4Zcsk0ozGJ4z3637UXDx8lPA4kmbULe9MSyzyuAyMEPyixvRUwzSNy4LRMTbwi5JPStdvFMY+JkxWKl5Tgqt7WGxpjCFsKWSIASPpt/FMHDzNj3w7qQsJ8T5ba+lMDCwLckNGw+c9a1eckxmQ1w8GXDfjZSTvYb133FI0PJjsD8ROt6VRJo3zwq5Q730+1CxUvEplMaOqIDluDreuM23yt2YvNNFG7KHjDjoRe/wBKggMkQJurHdzpfyFqWwmAw6MsksmaS/nua0iwHhUhgNdOhp5XPhT0HCxSL/rFLjQXaiNHECQC3mWBJ1pdsT+LbKzW2JFrd6LztS2cH0FZu31F58C1iYsRIGvf4utKp71cRmfI1/hcX/8AdaLShj4WFyNQelJ4hZXNiihkXM0i6m221bl+qMDOFzOTNiHddxkte/1pzCYs4RRHiA/LPwsf5qh92eJDDnZvyMNTUSSOeMq4IANrHpV/6npswziI4WTmB8rAZgTsaUjx7ZwJISyjZhrVDgUkky+8SMv5b6U6qQR3ESZADoBrV5IAllws8uQIVmPwkoVy0ykORcvMzN52BpcxrLPfMwA+XzNMZsq2ym57Vf0gOSQ5IuSSSDa4FRgw0Di579aYuygjJY+tDlWwGwv0rUqwrBEc5knkDG2gvsaKDFnLIQR1Fr1VcJdrl2W2wFXk5atmKgMd9N60FOZEPL7VKGQl6lbS5xkgZgQLHawNKT4yRj4SQB12qjyZizG5OwFAMc075QAq7E0STfRdGw0rviUCXOU3Ou1bIUCNmA8ZGpBvSOEw3IiIRb36nStBAEQBiCelhWOdn0ZCz45cMtpY2OUAdvWrJPLiVzLHaMa3NWITTMb7k5tR/erriWa0bJZmvZOtq5WyfDWOmJWjy5sov8oqkOAw8b8zK5fcFtbelNQ8Qk5ZjEDZQegAA89aekxsLohRsxsRlG5PT6US39PVmmNDdFd0v5CpkBAXOLi1tdqKcaImz4l2VXOVU6rte9I4ieMKXyWOa2bqRV6sHZWdiosotsDe9AllijOTIWcmw9azBxSRWsua3n50QcUYEsVA6XtvW+nJnYZZSqSEODMBYKh8V/KhxRTwYlfEiF2F2LXN6rhnQZTH4pGuWZvOnUxDNKgdBYDcDQUexqYjJiZcQ45qxRroGk+c+dXgeV5Gaca5zy0t0tvVpMHFOrGUuFuLkNoOwrkhVT+HmIUeH0261m3TIFiMbJk5aIzNe17eFfU9abw0avF4lBvYkkG1/Oliyu6RvGAPisTqPpTCYuNVC5WzXsbjQfWi7mKyT4L8TXCx5QAiudun7UkMLjAc8BLDdQBoR3vrT88S8ySQiN8py5ydCe1SbGBY8kcb7AXBp38HUiBiVkAmiYFhe9xRBk5qrNLkY7ltAKdM2ZctvF0BpObBRzOXJZjscr6X7Uy/q61SWMSZQJmjzaEr09aGzwwjlwzNIAdWbr6U42FCx5VcKhsCB5UGXCxN4VQ3HUWOt6ZWv6Bw+IjGIFxd9fhp/MjoOSAvUi2t6VTh0SK2RmD3BB0/WmMPE0QLsRK1tL9KOX8DFVOUlsmulj51FkIxBVj4hvbyq8d5FcNdSNAT1qyRiJQEUbaU6yvlZmurC3S41qZig8RF+lczNcE6UGYWfQLbex6UwDk5ipLEa9K4Qpt/NLrPY6DW+l9q4s6m56n4fKnCvLIUsNL0vI3P0VyLdVNcm1W6MMxvoaWlcxEDteukjIgwjgW5hqUD3ofnk+xqVv0NYFGzNlVQNthehNiUBKxXdhqRbSpUrhGqYzB0zSACw6iozqNWbdbqKlSscmioQyNnkBVu527VdnysJAovb/gqVKqoqhDHNKXA38J0OnlQJf8AUaRWIJGgPSpUqyKhzIM5WQ5nIFwxpd5UWEmJAF1CkHbzqVK6cZopGKSw3O/WurvpUqV2rBrBvbW62ve5vW3DiAYkzoQLAAgWFSpXLnI3xEDSOJHUGw1DDyHaoZFK6uqi17HYi/WpUrlJ7jpZ5K6piYB1BsRqoG3lrVM4VDywpKnS7X161KlCq0iK5FgxW4KqToPM0QIVuQANLai9SpVni+1Bh1OS5ZTfoKs8bDJ8QUE7elSpUzqgYsLK4udrVYB86Kkec3sw7b1KlRcsDIREHRP67E1yaLcKzLc9D0qVKYK7m8JVddNTeqhG1NzbpprUqUgRjbUkW8jQH1OumlSpTBQmgBC5bEX1udqqsbo2YHKOml6lStwY7DHawJzG/WrYuJCosb6dBUqVW3ViCKKw/wAmp78861KlSntRj//Z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528" name="AutoShape 24" descr="data:image/jpeg;base64,/9j/4AAQSkZJRgABAQAAAQABAAD/2wBDAAkGBwgHBgkIBwgKCgkLDRYPDQwMDRsUFRAWIB0iIiAdHx8kKDQsJCYxJx8fLT0tMTU3Ojo6Iys/RD84QzQ5Ojf/2wBDAQoKCg0MDRoPDxo3JR8lNzc3Nzc3Nzc3Nzc3Nzc3Nzc3Nzc3Nzc3Nzc3Nzc3Nzc3Nzc3Nzc3Nzc3Nzc3Nzc3Nzf/wAARCAC4ARIDASIAAhEBAxEB/8QAGwAAAgMBAQEAAAAAAAAAAAAAAwQAAgUBBgf/xAA9EAACAQIEBAMGBQIFBAMBAAABAgMAEQQSITEFE0FhIlFxBhQyQoGRI1KhscFi4RUkM9HwBxZy8UNTkqL/xAAXAQEBAQEAAAAAAAAAAAAAAAABAAID/8QAIhEBAQEAAwADAAIDAQAAAAAAAAERAhIhMUFRYXEDEyIy/9oADAMBAAIRAxEAPwD66dOlRyLdKxWnkCZgCSo86KrvIgzq+YjdfOu2OGtK6jW41qxZSPiFhvWS0ciXVWZjfTXb1NVIeJltnlu121sBVi1qtLGVtmF6F7xGD8X6UmEEsIDoNDcAHcCr8tmQmRAoOu1GRbTjYyIWvfXbSue+JcjW9J5LIhK+I6AWteqtDKZQtxoL7Wt9avF6dXGoLkW06X60aHHKxG2h86Stl8IMZlGuW/8AFFTDErewDMNQelHhmn3xyiwB1NdbGKLkHbpSCRTBgHyZB8wXX0ohhuDn2G1/KjIdpwYtGbLnAJGl6sJRqQdbb30pNIjYF9Rew12roV2JBGlri97mjw7TwnS9mYA9zXRiYts4pIIGAOUHoD0NdEBsTuy6C+l6sh2njKlrhgfrXOct9SN+lKBGG4bvtVlVB8SkC9r2o8O00JAb9q6GXz3pVY03yg97WrthsAAO1S01cdq7pbegLtvpVhsbkdqGhb6VUnXeqG5Gm9VGYCxNQFuNr1wnvQCbb/tXCwUb2XzqQjHXQ2qDag80X2IsNyKhkB6j70oUk/2oRZgDeoXO4+9ULm40BpTt2I6iqZiSb7V25IPnVGa1x09Kgq7+n0oUj2FdZgb36VRmFrg0yhXmf8vUrn2qU6scMMZILhTl2HSjBVvmAVS3feghSmhvbppei6EXbc9bWqrEiHKNLr3G+tR8rmxG23agFlbNl+IakAGigF1XLcEDa/SoiAx6agE7CqPKRouTeqcyMBQBe2wvegNNaTTIL6m5oRjxObmxAH2oeNbEphJHwuQzW8AkOhNdM5UizDuBrXGmRh45bKNKPU8P7RcAXjHE5eIYRJYcSyIWzeBxuujDUEZelYuK4h7VezU4aPic0uGA0XEHmoexJ1H0Ir6euTN4bSKRZiN+1ZvtDhMLHwucPFHIJAVRNNSdLAddT/NOT5bYfBv+pYaOP/uDBPgeYbDEQAyRfW3iH2Ir3uFxuExUEc+HxCTxSKGSRHzK4OxBFeLl9n0/w9Rh1TKYlCggsLWsN689g3xfsxM+I4cS2EbWfCKfC992XyPcfWnr+LH1kzgKyA5u52qqYskMW+UeIL/zvWVwfiWC4xgBicFIZEJAYE+JT5MOhp0SDNq11HQrtWAdaYFPDddeo/iuLJdgSc1+tJ8xQuit5kmqidGWyoRb7mpa0jiG08FcE3MvdbVnCfw/iaHoL1dJ1zAk5RtYfvUtaANifCfvVg40ym9Y3EsVjIlVuHLG7A/DJoG+tefOO9rMViX/AAMLhk+TK9xbvpWLys+m5j3Oe41YDWpnt1rJw02IXDKMU6SzAeJlXKD9L0ri+HyY05hi8XFcjwxyEC1N0N4zZeo+lcMp6MKz4hyUVOY5ygC7nMT60RpBbW1+wtSjmc31+pqmdWNr3PpSWe5sL61fmxrcLdm/NsKkPK6jRWLD1rnMQ2uP0oBl8iD9ahkYjcVahyyEXBA+lUJB6g0FpgDsb1Xmi2zfapDlzY6gUF5DvYj0FUMlxa5FXjUyKSGAt5neq2T2rNVZwy6uB21oLPlBudvWnXwVhdpEFxfc0nPHyk5mYMt7XGtXeHrVOav5jUpfmg6iRCD10qVrVhzma3LEtbW1RZNCouOhIFCE6fKpH0q4lY7X+1brkgZ1sqRFtdSdKtkaxBGUHW51qhkcbZqoxc7n7mj1CBY1WwB9b21qpA+QZm7jSg3tpmBt3rqsQdWA+tIMozBrkEaaio4Vwc6lr/00s0yjdrmuc1mFjf8AaskVmdmVYwFsdrWrzmK4o8fthNwz3KAAQJKmLIu6ISMy67XIO1bykX2BN/OvLe0kc0XtXwXExAgYgmB7D4gLkj7XP0ovjfC+vaxMthla8ev1rL45wYY2MvEqCVR4WOt/Pv5VpLh2WIKxEg3VrfrXIZ7NlYAqTYH8v+9bl+4q+XwrivZri6cQgDCFzlxMSjSRL3+HbMOn18zX0XhHFcJxjh6YzCSCWN+jbqfykdDXeL8Jw+MgzKisQugVb3Xy/wCdq+ZYiPiHsxxE4zCvJEjKA4UaN6j/AHHWizfg5r6ySSNFv+tDJlAsIhbyJIrzPBPbbD40x4THARYhyBA63KufL+mvRySTK+UsAOuv8Vz9GYIWfT8NPv8AzXRIEtmyC/QKSaWeTLZRIxPkKpzRsSTfqelQN2bMCz3HcZa65FgQoYnbWl5Aotnlu5FyA17f3qKwJXxtbzudKKYYzIFuyWPYV1ZYw1wH+u1Kkj4i7feuxzIBa1/U2vVpMmZdwCe2WqmVz8IP1oYk3Nzt1NWgZHillYgFfhB6mqVDTO6jKoAuPET1oJkddwmvals7M3iDKD1qrAixEhH3qRrNnOpA7V0AE2sLdqVWV7XDZgNNv5qF5T8DZf1q1GSyDS2XvVWJA8JYjs1LNzmHiKsa4BbXNY9jVqMKb652+prH47wmfH+LDY+XDuRY5GttWhzmUG3i9ao0qnYZTRZOXlalx5M8M9ocK4SHjGIlQEN4mJ/mrth/arE4hHfiTtbN4zcWv0sNK9SX6trXDJGTYNlPkb1j/XxPasD/ALcxh1biL5jvbzqVua/nWpXTrx/BtOc8L8IrnvRN/EKUEg+Zx3G1WEyKt966XHIYSSPtc1bI50LCqJiA21vqavmfsKzedPVZY1HW561DGLaWobO/r9aWlndN1Nu9ZltWDs6qbA69q7zSF1Bv3NInESX0SP6naqSSSswUlQPOxrbLSXEEAXQD0qkmKF1uFvfTP0Pas9Gla459/Wr/AIajxeI+YrNwtnh/EBG4ixDJlb4dadxeGDqHj0HS1eXdgovHZW9b1pcK4s0caJjXBRmyq/kfI0ytT8rSw0jovLl0J1GUdaT4xwOLHxtkjAJBPYk1rEQTNZWBYdL1I0dPDJ4gNewrWn2PivG+FYzgGLTEQRMyQSBwoGq2N9PMV9Jg4nhsZg4cfgpy8ZuFdLEAAC/2JIIrV4xwuHG4UpIDnB8LXFxXzjE4HiXs5jnbBpzcJIbzwH4X21Hk2m/386sl9Xy9jzI8pBmCPfW6fpXEkQfFIpU9QAf0rJwuLg4habAKxQaOHHiRvIimwsszrEufMdFC2FvPprXO3PBIfaWIOwWYt4QVBsNLULnQk3zKSNiGqTQxDDCGFy2KW4Y3BBHUA9v11pC4N1BzWO4O1FwtDmsWUKLAn4m6VdcQUXlnlm7HxX6VnZg7KosAdLltKsIzLGURQSoJLpdjp08vtREbLrIQY2VB0IOpo+JnEcaYZZL5fEx6XpLhyr7yvzKviKkb2oGKxT4jFPJIrHW18409KdRlsSIyPExPlawoMmJzNoSSfO9AY8xTZhbzKm1VBZDZUGX96oqcGIYWLmitOyoGU5gdNDt61mtITrmTsda4WMYJAJJ3uN6kf95xPSP7m9UkknkFiEU9bXvSgmky5iVsNtDrVlxDON3B6+VWkwrTKugv6UQ4jw+MMBakRMykESEH+oV1sSugIJPpp96rUdi5THMjeLvUkuRvp6CkGlBGl1a229cWdwgLOc3cVe/K8MEi/wAf6CpSBxGupSpWtR/mg63ufIVOZYEm472NItOi2Cszegq6qJEzMxt+UmtMDmUMLo503tXBJKNRKxHQZqqJYlQ6gJ6WvXPeIwRlBUfmNGoQz4r8rAetDlaeVbMzBR0v/ahyYxyfDcnzauLin+UgW30/3o1DRRuFzFmXy7UeNkHzZ2J3a9JvjAbAnMbX1O9cEmddAqjtReSkOT62u/h/Kptelp8aXukcRAHXeghVO927g1FEYW+bXyFHaHKJhXnSZGQIz5tA4BX9aajkjVVayK7Hlt4QwPe3nf6VnuqspCnL9d6B+It0aaMAL4Sbn6dq1Lo+GvieMPwhxisOsZhjBEqOWzfKAAdt72t5+les4fxjD4yMW8LkfA+n/v6V4dUw5w7HELzQwVXVmyLptoN9qJhp0RmaQLJlTKmp07j0/mrWtr3jSLLMABdQLm3nVWhgniystgwPhIIIv3ry+A4vjIOUJkWWN2Kq/wANiBb+a2nxyBQWZBfUEm31plizXleNezeI4NLLxTguZ5fmjYkplv8AMtvFse46daz+Ge12J4jiZMEuGTCzhDzFXUEAgEhiBodwd69p77DzMrzoWboWFzWfj/Z3hHEJhNInLm+WaNijL9RW8l+VrHifESSBQTmQXGUi4I10tTOL4rhIcPJ76TDikFmVVuG9QNjrvV5PZjhuGQSYziGJkjVrurzlFK22OXX7V5jj/FDieJ+6YTCP7uyAylJMzTxMQDmN9j5k387Vm8dXwvhvaCfiWJaPAYBjhkYLLOz6JfbT6V6jABXxLYeGcuSpsRZf32rK4Hg04Bw4QYd1YTvzJhJcqb7Db8ttR5VscLGBkxKPBPPHMz3KSAEJp5jeudz6RqPC/wCF8KllnBaSUEKkjEEC3/OtefYPKo/DiJOts5Fqd9osXKcS5ectY5RYfxWJJiJpDYAMT9KzfSetMqBHCEflDkg1RmybxKPLxf3pVTIP9VGVf6Ov1rsvuy2ymW/kTeiIxd2fZcvlXJcQADmjQWOhJNLc2M+E2JB0yrtVGyklDI1t8t9PvSmgrmaMWf8AcCoQRGQq28ze9qzyMRksrjLfQA1UJO1wuIGh8/3qRxpFW4LPmO5HX6V0S2isytt570rhiYiyvifoRrV82HS7NMWv+YftTqx1VEhJUeEfmejxsQoCqtv2pX3hZG8CpcflW16775cEtG1xpoKbbVDXPYdI/wBKlI+8KdeVJr/QKlHp8NNMRoFUd6oZpBewJ7DakziVY2Qk9zRFYItuY1+ulzXRzEMkrEFmVF76/pV2mRRrIT6daWWRn8IJAtuR/FWDxxG0kjOx8qKsGWcsfBG2X8x1rhkBa2Un/wAjYUvJPIGXIPDfW4qGdyd0XyuDegmCGY38IX+kb1wytEoDSCw2B3oAmYKQzg672tVEm1NmAtre16KjIlmk1DWS+lxb9K4XZdDmZuoFCzKCSGN2/qobTlNAQb+Q1qRyNB8bq57Zv4okRw7E8yKVh0A6ms4Ywst8mvXX+KsmKxQNkQqCOtrVJok5R+Io173tUeeJXyqzXI2VTrWe3vE2odVHXS9R4dbODdxYkGxIo7cTlMrjoxNcSyDLoBfavVR8Pi4hhMYMU55FsysD8B6EH0rxckOaDloMpAIuvht3v1r2fDMRAeBRxT3ZZMiN4rXt5/UXonLaZMYPCMBhcMZo3xBaQsQpOxX+K9Hw1DPEYkW0lgmYHUDoatFwDCSyLJHKVvc23sfO/rW5wbBQYe8gkDMdyeta21Plnti3EMHNPhOLYjnRPeSMSSEKT8rALsSRb/beu+xeCycLM8kKGbEIGLkauL3QX+1e3/6n+zMnH+C83hkefiGFuUjBAMq9V9eo/vTfDOEYY+znCbwGP/LxF1KlSCFGhHTW9a5XZ4JGBjuGzjBtOGb/ADB8YKhQ1trAeWv60zwDCiHEM08RCxocoub7edej4zw8rw8iBjdNVudr7/vXnsXI/DeGyRkMWci53+tc6WRj3c4hsuVh5nzrLmkIkvIXAvpkWgy8Tj5rGUjfehT8XhVbJZr9RWJ20+YZlxQCEiSS/wCW+9Ud2VRmjXxa2L7eprKbHBn8DNbr4achxmGVAJJCQfOt2YzLoxmCxg6b6hReoZzbOsRKj5soApaSWOMf5eZRmO971yRwwHMnuL/CRvUfT6RrIBeRhf5Bp+tR4wgyxQgncn/3vSwddDGAO4NGGIcIbeJ6xrUi6NEbqQEfqQtU5bB1YvmUH8utDkSaULJIEsv5dD96rkQNmEpP/k1Mqw2ZUKgypYHTXSuHUfhmxA0Jpc80g5UDKO9D5sqKSylT8vWhL5pxpzFqUsXnJuZ9T2qV01YNBcsWUZR0J1vTDxTMvhY/tQ0xETjLCwyj70USEKSSLd6uXKszjHOWYlzMHLHqD0oLOB4mjZrdTvRGxkYHia3fLSuIxuHUHO4y1S1XF1kLSF0iLE7FjoK4QXcmdSdf/jO1ZqcQu+SOSyDYEa0V8RMQCkg9ctauxk9kgVfGn3a9T3iCIFFdNdxfakY+dITzTe/a1cIliUrh0jDMbktqaxaWmJ8OjXikup3JFVOIwzNlLWA72FZSxzSzf5jKVGoVdKkiIpyvEVI7Gj7OtdMbg4xYSJ9KsuPw5FxIvoa85HE8kjcpSV6knRatLGQMgmQN+XU2qvGfo16JuIQkA8wNboKC+LViGRgW/KLa1grhpC34rvvsBT8N4yqJCpBNrtvRZx4nbTseLC35sTyXBA3sD5/SnMFxI8+OCMSaEMSBc7dO1IwQsz5nsAD0rRywvFeFSCfiN7WNZvPj9NSU/wAM9pg2MbCTpIgs5kKjwrlBOYeWwHrXssBj4Dg0ljlDxsNGG1q8E74f/Cm4eYhHJMSzzA+KTUkKTvbYfSsnBDG4GNkw3NaIE3RX8N+wrfeDH0WD2hkTiUmHKswvdBfp2r0PvrY1II4UPisWJ6V8j4dNjJ55cZiZAnLUkXaxzbAAV6/gfGXwOD52IniedgFQM2y+e9ZnP0542vaHiLLieRG5yqAG1sDXjOON+BJOJb5TYgtcm9c43xZcbijNPil2IyothXmuJcdgfLAlzlOhOoovLVjSmxOHEgVUzoqjMb7m1Kz43CMhWLBZ3A1ATQVmwT7up06A7Uzh8jC5kfMfiyms9sSYdnhJlkw+SNh4QouVq0mNhe91ub3NxvVH5rSGNUlMQGjE7mjIpy25ZB/qp7z5UgLNhyVeOIBj/TauPPELMEcDa+W2tM8skEALlO4vSE6SxvdXKoB1sRVOUpweSRCwbwIx0DF7fpXTeRhnxBKr8q6UmZ4sTfKqiYC17X1ohgxSqDmBHVdqdDQjxCglO2zGuiWHTNGv2rFbGvCSJYmQDqRegvxiMWyXN/zVThb8Ndo1sTOEnASZ1Fr+HpXUmjIVJcTIxfVQTa9YEvEHlItlv2qsE97LiUJsdGB2rr189c99ejso0tUrJ95xA+GcW6eEf7VKMp1JmkiYmLPl6XrpbFcvO2e1r6tvTPvKM9pCy+YoWJxsYumXM1tBaune/jOF4sRinkAVTr1y3pvLEPHiFd22u1DhxwjWzKVI6LrR/wDEogCXZU1+YVjlyv1FIH7ykkvLwMC5rbhP5rQw+HZEVZXLP1IFgDSEPF4rOQMzXIGmlGj4s8nxAAdLVy5Xl9RqYe5IEtmJJ77CgYpUCEykgdLNYfpS2K4usaZM1mI0GmlYuIx4mFjmIHerjw5X1WyN7AorwlxJkBOljcnvrRJIFexklLdiQR+1DhxmHaBcrKq2AIOwpTFcVhgOVCGI3tas/wDVvh8w5KUhTlmIFb7qbVfDDCxxZ8wJJ1J01rBfis8isOVm0sCelXwsyiMPM0i5bZhb4uwpvCyeiWa1J8RGshdBoe+/pUixAkaNgMgJA1O9JYfPjQXhw0Spf45dSfpRuRLlLSSLlU3UDT7Vi5PGpWisjuxAbKu1h1onNywlFaxA0IrFixgOdTEbjc70GTiMVivXYUdDrYecK6FnJvcWPSl3xBGYQy5NbWPU1gy46SQ/hqR6CpCuJY55cyx7m25+lb65PkW6ZfGTQhmzuyg3Ouv/ADancDiZ5wHSZit9FY0gBABILTF+qt0H8VxcI4LNhpGjG/h/mnlZYpGjj51hhcKxMpFhcE3PkKzsPwqR2EmMkMK7hV1fX9qpHh8RhsQZJpGMjDKhPyk0+6YuOPMFJPUlhp9KxvXyVfPyeMOFhiVUQvlIuXY2+21EXGMsf4eQdwoFqx/eplUK0Z9NtKvFOzAFhZSdidqxeNa1ppiJLAZrr1ud6Ksx6nTrrSSSRrGSNTt2NcOIItdSPTrWS0feAbk37aUOdknhMctmB260tzGUZizCqy4hFi1bTubUzUDhhypGjjcKw07GmvepFJSSK/W6msTESZcYkkcjHPofWn1kay3IYfMLb12vvrHwYnxUbIVZST5WoUeEgnjBKKHIuRU96hQFVjtfXahJOmdzZio1DeVUtQvu6IMiwI73+YiqyLPblvHDGmxYC9cgMbyFoXJPUMNqvI6Mn+i5fqyHStbVkVGEwthZge96lBy+ZP3qVrb+oaPDNIxdQii/zVeflwwkxorMdAANzXBJd8oKtmHTpXJSJDYMbDqf2o7VnAJFxEZAml5SEfKAbURsHA8QkdHZLXMjfE30o0SPe0gQk+IEgHSqSw4lEeWN7jqh6is3n7h6kJJsKoKYdfW4vVYUYMFSYXOqgijo6wRBmYam9wLC5q2CV5MzKCNd7a1rv4bws9LycOz3aTEAnyA2o0PCVVAzPcHbSm0hdixIbLbTpREhklkCKh1Gytc/a1Zv+WicYV/w6JhqzDyG1VbBYWBi0gF9wDqTTTrGguzMSdL9RQOQC0j5WYKPCTpf7jWsd7fs9QWxsSE5YFtbqb0NZ8POpR82ZjoB0o7e7Ya8sgDN0BH7d6Ww80+IxRmePJFYi5FM5JoHGRYZFRVlDLoMyWApmQNiIiBZCR8RG1Z6SyxDxYgyDyZdqcixHMUfiAn+kVz5frTkOAbCQ2jdWJOptqaXzw3LcpWbYm17UeXEqqsWcDL5nekOFTCZ5Zc1iXICr+9MtzaM+jAkEuZQQirpc6CqLiCbJG3MJFgbdKakkRnsVVutyAQKA0sbszB447b5F1I22qnJYKsCzKufTKfFd/i+lEEiYZZBlQ2Aytc6/QUk05RiPiX5T2rkksWIygFxbcKKLt+Whs5LExgC+7HVj9aWlYrmFze/WrxtIwW66HQGnBHAqFXszHfTai8sUmklxLIq5nDH9KaWWKVRmQHTQEXpKWEHFCFV0YfF5UbKkQGU6D5tf3qqEMEWYvGCD5DWoXbKSSQQNRal+IYxo0BjvbNYueo9KJHiJ5oxlV1jHUr0q9z0OyO0gOVSSBuKGkN3zyg5ugeqYjG5c2WXLpfKRqT2qhnleBBOMrWuD0rU0aPNDnZZC+i6BQL1cxWFgx87ikBxB4PC8RN9mBvQ5eISMFJikAb4dDTnJbDU+fm2LNkHSwvemsxxDIM4jCi57+tZwxM09jySo/MxoqriGkDWVE87b/StWXFDazsCGWyC3Q61A0mdBcLfqDQJRIujMMp6gVWDFpI/4hGg2NWpo8qX/wCxf/zUpAjDknx//wB1KvTsPLEpDZQAN7X/AGqyRorWC3vocp2pXDyNJESLqSSVB8jXYmmLleWw6ZswprMMZOTmMZsL2DPbao+IaSMxo5bSxKihAgfhlwT5X6UUMqgIE07GsUgvh4nyLEAFXqRe9HTEq0jRRKfCNSAbVXkK65i5UDqOlcmihLXR5EsNdb3rN5SkbOQNrHvQlxIUsGYKdTYG5t9KA2Giy5hK7Hu1Kw4gLJy7oq2IC23NMmhoNeUBRE9gb5j4a6rsinPI/YEiuj8RARmzW2voKEjKXUZTcnr0o8OVCojW4VkLXbM4NzWbieItGwyg6fK4uTWtKWku3NcNtmJpblph2zxkFzpqb3PqauN/Vf4Zcsk0ozGJ4z3637UXDx8lPA4kmbULe9MSyzyuAyMEPyixvRUwzSNy4LRMTbwi5JPStdvFMY+JkxWKl5Tgqt7WGxpjCFsKWSIASPpt/FMHDzNj3w7qQsJ8T5ba+lMDCwLckNGw+c9a1eckxmQ1w8GXDfjZSTvYb133FI0PJjsD8ROt6VRJo3zwq5Q730+1CxUvEplMaOqIDluDreuM23yt2YvNNFG7KHjDjoRe/wBKggMkQJurHdzpfyFqWwmAw6MsksmaS/nua0iwHhUhgNdOhp5XPhT0HCxSL/rFLjQXaiNHECQC3mWBJ1pdsT+LbKzW2JFrd6LztS2cH0FZu31F58C1iYsRIGvf4utKp71cRmfI1/hcX/8AdaLShj4WFyNQelJ4hZXNiihkXM0i6m221bl+qMDOFzOTNiHddxkte/1pzCYs4RRHiA/LPwsf5qh92eJDDnZvyMNTUSSOeMq4IANrHpV/6npswziI4WTmB8rAZgTsaUjx7ZwJISyjZhrVDgUkky+8SMv5b6U6qQR3ESZADoBrV5IAllws8uQIVmPwkoVy0ykORcvMzN52BpcxrLPfMwA+XzNMZsq2ym57Vf0gOSQ5IuSSSDa4FRgw0Di579aYuygjJY+tDlWwGwv0rUqwrBEc5knkDG2gvsaKDFnLIQR1Fr1VcJdrl2W2wFXk5atmKgMd9N60FOZEPL7VKGQl6lbS5xkgZgQLHawNKT4yRj4SQB12qjyZizG5OwFAMc075QAq7E0STfRdGw0rviUCXOU3Ou1bIUCNmA8ZGpBvSOEw3IiIRb36nStBAEQBiCelhWOdn0ZCz45cMtpY2OUAdvWrJPLiVzLHaMa3NWITTMb7k5tR/erriWa0bJZmvZOtq5WyfDWOmJWjy5sov8oqkOAw8b8zK5fcFtbelNQ8Qk5ZjEDZQegAA89aekxsLohRsxsRlG5PT6US39PVmmNDdFd0v5CpkBAXOLi1tdqKcaImz4l2VXOVU6rte9I4ieMKXyWOa2bqRV6sHZWdiosotsDe9AllijOTIWcmw9azBxSRWsua3n50QcUYEsVA6XtvW+nJnYZZSqSEODMBYKh8V/KhxRTwYlfEiF2F2LXN6rhnQZTH4pGuWZvOnUxDNKgdBYDcDQUexqYjJiZcQ45qxRroGk+c+dXgeV5Gaca5zy0t0tvVpMHFOrGUuFuLkNoOwrkhVT+HmIUeH0261m3TIFiMbJk5aIzNe17eFfU9abw0avF4lBvYkkG1/Oliyu6RvGAPisTqPpTCYuNVC5WzXsbjQfWi7mKyT4L8TXCx5QAiudun7UkMLjAc8BLDdQBoR3vrT88S8ySQiN8py5ydCe1SbGBY8kcb7AXBp38HUiBiVkAmiYFhe9xRBk5qrNLkY7ltAKdM2ZctvF0BpObBRzOXJZjscr6X7Uy/q61SWMSZQJmjzaEr09aGzwwjlwzNIAdWbr6U42FCx5VcKhsCB5UGXCxN4VQ3HUWOt6ZWv6Bw+IjGIFxd9fhp/MjoOSAvUi2t6VTh0SK2RmD3BB0/WmMPE0QLsRK1tL9KOX8DFVOUlsmulj51FkIxBVj4hvbyq8d5FcNdSNAT1qyRiJQEUbaU6yvlZmurC3S41qZig8RF+lczNcE6UGYWfQLbex6UwDk5ipLEa9K4Qpt/NLrPY6DW+l9q4s6m56n4fKnCvLIUsNL0vI3P0VyLdVNcm1W6MMxvoaWlcxEDteukjIgwjgW5hqUD3ofnk+xqVv0NYFGzNlVQNthehNiUBKxXdhqRbSpUrhGqYzB0zSACw6iozqNWbdbqKlSscmioQyNnkBVu527VdnysJAovb/gqVKqoqhDHNKXA38J0OnlQJf8AUaRWIJGgPSpUqyKhzIM5WQ5nIFwxpd5UWEmJAF1CkHbzqVK6cZopGKSw3O/WurvpUqV2rBrBvbW62ve5vW3DiAYkzoQLAAgWFSpXLnI3xEDSOJHUGw1DDyHaoZFK6uqi17HYi/WpUrlJ7jpZ5K6piYB1BsRqoG3lrVM4VDywpKnS7X161KlCq0iK5FgxW4KqToPM0QIVuQANLai9SpVni+1Bh1OS5ZTfoKs8bDJ8QUE7elSpUzqgYsLK4udrVYB86Kkec3sw7b1KlRcsDIREHRP67E1yaLcKzLc9D0qVKYK7m8JVddNTeqhG1NzbpprUqUgRjbUkW8jQH1OumlSpTBQmgBC5bEX1udqqsbo2YHKOml6lStwY7DHawJzG/WrYuJCosb6dBUqVW3ViCKKw/wAmp78861KlSntRj//Z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53" y="-63242"/>
            <a:ext cx="9144000" cy="85917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de-DE" b="1" dirty="0" smtClean="0"/>
              <a:t>Omega-3-Fettsäuren</a:t>
            </a:r>
            <a:r>
              <a:rPr lang="de-DE" sz="3200" b="1" dirty="0" smtClean="0"/>
              <a:t>                                </a:t>
            </a:r>
            <a:endParaRPr lang="de-DE" sz="2400" b="0" dirty="0">
              <a:effectLst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0" y="746144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K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1532" name="AutoShape 28" descr="data:image/jpeg;base64,/9j/4AAQSkZJRgABAQAAAQABAAD/2wCEAAkGBhQSERQUEhQWFRUWGRsYGRgXGBkXHBwbFxwfGRwaHBgZHCYfHxsjGhgcHy8gIycpLSwsFh4xNTAqNSYrLCoBCQoKBQUFDQUFDSkYEhgpKSkpKSkpKSkpKSkpKSkpKSkpKSkpKSkpKSkpKSkpKSkpKSkpKSkpKSkpKSkpKSkpKf/AABEIAKsA6gMBIgACEQEDEQH/xAAcAAABBQEBAQAAAAAAAAAAAAAEAgMFBgcBAAj/xABPEAABAgMEBQcGCQgJBQEAAAABAhEAAyEEEjFBBQYiUWEHEzJxgZHwVJOhsdHSFCMkQlJ0s8HTMzQ1Q2KC4fEWFyVEU2Nyc6IVkrLCw6P/xAAUAQEAAAAAAAAAAAAAAAAAAAAA/8QAFBEBAAAAAAAAAAAAAAAAAAAAAP/aAAwDAQACEQMRAD8AterurNlVY7Ko2WzkmRJJJkSySTLSSSSlyS7vBx1Vsnktm8xK92DNWE/IbJ9XkfZIiSMrx6ICtr1Wsvktn8xK9yGVaq2byWz+Yle71RZ+ZjpssBVf6K2byWz+Zl+7ChqrZfJbP5mV7sWb4L4bxv8ARHhZoCsnVWzeS2fzMr3Y8NUrN5LI8xL92LQmy+PHX6IcFmG6Aqo1Us3ktn8zK9yFp1Vs3ktn8xK9yLObOITzA8ePFYCunVSy+S2fzEr3IaVqtZfJbP5iV7kWc2fshtVkgKwNV7Mz/BbP5mVl+7HP6MWXyaz+Zle7FjMlso4ZUBX06r2Xyaz+Yle5w9ccXqvZfJrP5mV7sWESeEK5jh48euArB1Vs3k1n8zK92Pf0Vs3k0jzMv3Ys/M8PRDE+6gOohIwffmwAxLA0DmAgBqvZRjZrP5mV7sKRqvZiQBZbO/8Asyvd7IrOt3KmiTs2RCZkzNUx7iS5YAA1UGfdXfGZaS1gt1tJE2dMWlXzBsSzmwQGSa8DhAbBahouWSJhsCSMQU2ckcGAJeAbBb9Fz5wkyUWaYsuRds4agJIvGUwLDM5RkVk0Qmt7IVCdo/e3a0HWC2izrEyzhV+Wq8CpV4Xk1DJSEgbmL0MBsh1bs/k0jzMv3Y5/Rqz+TSPMy/dib0PPTPs8maLvxktK9nouoAkB60LiuYghdmaArCtXLP5PI8zK93rhlWr1n8nkeal+yLLNkQMuRAQEzV+z+TyPNSx/6wNM0FI/wJPmpfuxY1S4GmyvHjxXi8BXVaDkf4EnzSPdjL9OyUi1TwEpAE2YAAAAAFGgADNG1qs/jweMY5rJL+WWn/em/wDmYD6P1WHyGyfVpH2SfHZEq0Rmqv5jZPq8j7JESvjx49cBwePTHG8ePFY6fHjxnHE+PHdAKSPHjxhHnjhEe8euAUIVCQI5e/lnAKMcABwiF0xrpY7Kq5PnoSs4IG2t6fMSCRiCLzYxWNKcqC3Is9mIFQJloVzYcY/FIBWQA5YqQTAX8qqwhu02hKEkrIQkVKlEJSM6k0A48Iy1Vv0jbCpAtMwABQUmSlMogh3QQnaC2+lMTRQMOWTk/WtSVLlqWQgG/NmGYzsSkJmlagXrg2ymu0YC42jXmwJLG0ySXZkFUwk7hzYUHc+mIyfyoWIGhnqYtSQtnYkB1XdxpwgORydyEhKZsxDIBNyWCKKL3wxvJViHJUK9UScrVqzpvPKXNUCCKXfnNdqWYAJVQAEA0qYCFm8slnTeAs1qdLu4lJwxJ+MfAivVHkcriCzWO016O1KqyrpIrUBVKZkRZ7HoWyIZpIGBCMQDTCW7B2Bwqxj1s0dZEArWi6JYK7xJADO6iKlRAcuxZ4CmaS5YZlw/B7DMdnvTVAJTiXUEB2DF3KRxiqJ5QrSpSxbZBmlWNyYqSpIDslKSShgXJBSFEnGgjWZmqVldTBRpdu02QElJYkdbgnfCVaqWYu7gK+kSz0Z7x3JS7VriHgMds0zR00sFqs5xHwiU6auQb8pSmyxCd7wUnV4zRelNMlpDGYClctJbC5KSRxAWCTvEaIrk1krSQVEvsgqG0kJ2QZZVeuG9XavYmkRFr5Mrky/LQtOwp1SFBNVEJoUsoKSGU1UljvgM/Rq2VKIm86oj5roSkcboM4gfuJgmRoqUFMkICgausKbsJSfRFi0hoW1y7iZipVoOSbShEy815kc4sIJWwFakC9WjGuaSt1plLUUyylKSwQi6tDY4AJUzFw4wIrWoapyeTSEzJKnYELlgl2oy2LqADlJZ8CYtcyRGPah8o6EzkImgS8nqekzjClA+OQjaqKAIqCKGAi50qBVyolZ0loEXL7YACZJgVcmJBYpDRR/D2eN0AFzPjxXOMO1pHy21f783/wA1RvwleqMF1sHy+1/WJ32ioD6K1VPyGx/V5H2SPHbEm/jx1xF6rH5DY/q8j7JESmXjx2QHWjkev+PHXHJkwAEkgDEkkAAVqScoBYMccdcZ5rPyz2aQpSLOk2qYCxulpQw/WMSr93caiMm1l1/tttdM2cyCQ0mWGl9RAO0BuUVYQGz60crdisd5AXz84fMlVS/0VTGKU8Wc8MozvSfKfarYlRZaJBDXZV6Wkf6ptFLw6II6jFU0TomeUgoswJNQtaQot+yhSrjY4g9cE2nQc7n0Lt4mLlE3ecLsGFApuiHIFKNhATOhNNGglSpatq8US1pKi4I6DJJIUL1HJYCsXrQQs01d/m1KmkALExZSp0qzSUJowdzUgDF4dkaqyk2dE1EtM6WSkXJYlklKqKU6iBsgvi+O6LFpXR6FhKBhLDIUCxAwcLPaz7LtSA7Kt6EJCZYu3QPiwyVVvM7bLne9S4ygdcxSpt4Gt1SWJGIu7aQS6U5lL/ROEREmVMkKTzgvYplzGASsLIUUrbaTMajEAdIiLFLsySQDUoIUHZ0kuBgXY1FcuqAGImGclTrQlAulCSAFXjQ3U43bpYkB+cVuEctCTL2iFVUE/SoogEioui+QT+yDEpZ7GoAhSndSrtALqCSUpYbhnm5j1hQpSXUliCqmLgKUEqrvCQf3oAWXKVvNAQQaOSKEjKqQQ2/GPEOSCFdEF32AapF2ruGc0ZjEmLDX1cBu66+iFGxpAJOQeladQxoGgIs2VTMTuxF4tmXOLkY41VCJC0m+Em9ilTFL0uhT3asK1NaiJSXcvITXbSVJxYpDFn37TseMck6FlpmLmAbcwC+rF7oup6mG7HOABkWbm0pCQWShKUi8CGANKjDAXiSaw7o+etKEpmKvLSkAqLpD1xo2Ig7mEk3bzrABIpgSWcDBJKSOww1OlqStASi8lZUFl8AEuCaZqYVeAQq3ElIKQQpwxxZyBRjjjVg2cCWvVyzTiaXFKe9dLPQJq2TS0t/pESU2zlizA1ZW4qzrxrwrAcuym6mgvXdpsXaoSDXEloCmaZ5MgsXkhM3oJSWqEhrz4OCfo140hjR2nbbo5FxSDabMjFKiETpYvsKiigQQwLYgPF5SFIuhIcA7R6PRDpPEXgAQN3XDtpscqam7MQlYFUuEllYuHwLuf5QDOgdZrPbkFchd5iykKF1aP9aDUClDhWCp0uvCKLrJqiZa/hFnUqXPSDcmoNRdAcLBF1bgqDmjRM6sa3iceYtCebtIBdLKSmZR78q/U0N4pNRVgRWAllyobKILUIZaAYaPn/W78/tn1id9oqPoVSY+e9bx/aFs+sTvtFQH0DqvM+RWT6vI+yT48CJlKogtV/zKyfV5H2SfHbDuslmnTbJPl2dYROXLIQom6xLPtfNdLh8ngIfWzlSstivSwefnj9XLNEkZTF1CeqpFaRjmsuvNr0hMuTZlxBwkovJl7L0IqpRLNVw+6JqxagTUACbZpsxR6Uvm1zDvbnaITexcKJrV4npNkmyAVTLNPsqADf5mzWeYgJxda0q51QAd3aAgdCcnctMvnbWtkpZSkh0pDuKgByzKYAOVAB6w7InJSuUmYChK0fFSZctKUopsc5MulV1JaYu8RiqhYRYBoNFuk0mTZoBBWLKpCUYum9LmFM1JzqSKGIm0arICFy5VqtEpaSlRlWlghRoBfCQwOLKN5xiC8BZ9AWZBtSAlCSkodaFDoKvbKkbRKSvFnamEXyTZJV5QASaVArQ0qMMsIpmpwkWaWq5KmiaVHnVTmJK0uXKkBmzGQdqRN2ieQNguqYQVKAxIYUxy9sBD6zWBdgClWCWEiaGuOBLRNBe9doQlaLwLEC8hH0jEZadN35ktVwKnh5aagNfa+lNapLE8Gi1axSufl3B0mKgxPSR8Yj/mkDqJiB0RoQG086AWZ0jhkruaAnkygJaEropTIUzVbZSvioKYhW4GC7FZ0qCZoCULN2+UpDquBSbqiQ5F7j8wVhhNmCFoCnBWvOoASL907lEJ7gY5YbM8soICgmYpgqr/ADnDVfbIBBEBIT5qiQElheBLVLYsCDRyDU5PTBlrtbOSeA3EkskA8aAtgTASLTLIFwoKUm4bqrxBo7uXSU8a98PFnAIriLwqSA9SRvSDTdwgClOpBTfUCpxeSQFJcMCDkrMPuwh+Qan2u74PxgRFAwej1cUAqOLPQHjCzMOPcxwxBHZQjrMAQiYGB+5uBoawzOth2QmlQST9GuGyXLsC7M+MI5wfNxoe0B27S8JlpAIzev8AD74AxCku9Hwfqqz7gSYdeAEgNvo5bjg3VjXfDiZhy3U44448K0xMAQVG8A1GNXzyDY768IYXIWZoN4c3cIUltq84IUFbmcHsjqJpYZ0FezE9sLRO39+/iIDy5Dw0uzBm4V7K+OqCgqGrTICwASQykqcFugoKAfdSvAwEdbEkMi5eCjdW6gAlJSupBxqyW/zHyis6w6mJnbcq8mYFBYukIUF7CTMvJSpV5kg4noNgTF4nSAodjRF2uxkLCwaJQoFLY1BCrzfNY0YPeNYCs6k63G0AyLSLlrlg3hdKBMSmhmpBAb9oUZwWrFnKWig68asLdNtsgCJ0pQKilwbzpSFNmCAl3+iYterGn0W2zInIADulaQXuLSWUl8xgoHcRASgDiPnjXD9IWz6xO+0VH0SRHzrrh+kLZ9YnfaKgN61TUDY7IHH5CSC+P5JMTQcHAgO3HH1RC6sSAbHZHdvg8g//AJJ9ESibL9FZFc6EemvdAKsloUqWleLkuA9BVmxO53OZhc23JwJUD1F+4wAmzmUSqUu6C5VLWDcKi5vAuShycnGbGPL05NR05N3iV3h3oQ3e0BXbVqzctnwqzCZJURtIQkhKlHFRTdaoAdIIcgFxWJXTGiha5QUgbaXFXStBI2kPjcUCxGO04LxI2fTSlh0ywob0LQsf8THJmlEE7UpYIq4YGnFw+OHGAhNE6vApVQhdBMxDlOBY0coYU9cTcjRT1cUNA+7746nTKUhRTKW5qXGNAHJrlTshXPzVt8WhI+kwX6IB5NibaBvHIZOzYjKOInpCUiUwSkBPOEbIA2Q30jRqU4wwpx0lpO90EPl0ecI3hikwJpHTgSkuosmhU7AO2aWrhQN1wBCi82lQgNm/OL3vgoJBpuWIZlyEzJZDqBExZ2VFJB6xiGIoeERtg1lkHozEFk0ZQUATUqJSGdTig3QRoW2BSpoGAUD/ANyR7sBI3Tvq42jUuAQCT3D92EiWU4BgM3NXoK4g8XzwiSl2f2+PGcPcyICKAV27tzOG7jDgQovif5eO6JESh49sc5gboAJKMOvEb+6p4R5KdxYb2wc9fXWDlSwXyfFoVdEAEEE9f8GMe2hBrR4iAFA3uOMdGP8APjuwyh4yt1HxhCpPjx4qYDyFbvHg1hyWrgR1w22/e/b49cdveg/x8dcA9CFJcV9vs7oTzj4dnjxjCixgITScoorUDBSXoXoKs4Iug03GM91dtXwLSvMFXxVtQFI2n2w/N1IHSCVIYPUo7NRt0pStkJDMXfDJqBnBOPVGX6/JMuUicAlM2yzErCZb7K0gTiHIBa4SaAUDtAaVlHztriP7Qtn1id9oqPoiVaAtKVp6K0hSepQCh6DHzxrj+kLZ9YnfaKgN61VBNisjEfm8ih/2kxKXlJOAHpiF1amqTYrJew+DyWJH+Undj6YkUW05Gn7Jvf8AEsW7YAwWpO9zubPfCpbHCnVQ9zNAPwpCumwxxBbsDuO/OFKYYYfsEKFOBrALtei5ay65QL5sArvFfVDf/R0YIVMRRumunUCSPRD8mfRwaZnFut8IdTO404+0CAjF6IUMFrBfEBJIfHaSEt6YbXo1anN8EnF03X6yFfdEwi1jgODx6YsEORXvgKNrDrCixLlptV51hRRddaSEkA4EnFQoaVgGfrLKtiLtmnovY3FOkkBnSQQ6QQekMHh/X+6q02EECpnA1usm6gr2sryXSTlfg7VLRZURPWAFKQAhISlIr0iAQCxAASSzgO0BkWuU+1SZ6RMDJSQZcxKQQtmAUFV6ikkh3pE7oTlXSjGzICiA6jMWQ7MSEpRsuXLOak1Eatb9W7PMlKROky9pwbgIG04BbJTHFjhGb6ycjhTemWJV4CplKxG+6S/cW68oCz6K5Wr7X5SFJw+KWb/YiYz979cX3Rmk0T5YmS3unJSVIUCMilQBBj5rs5nWdahMSuWXAIIWlORYkOys6pw4RoGo2n1y1pUkpKDszHlISLtCFCdJIQ4Jc85LQWJrSA1xUwAgEgE0DnE4sN9IVEN/1SZnJcjcpDjLAq9UdmadUlJUuUtISCSQ0x2+alMslRUcBSAmI9ELL1gJxkzQGBYhL13sqnVDi9YUjFE0ceaWR3hJEBLR6AJOm5SiAFBzkSx7ixw4Q+q3JBbuwrwFanhAER6IeVrdZFTDLFolhYLXVKumlcDUdrRMQHCmEKl0hyPQAxQX/l4wjl/GrHxjuz74JIgeYnqrvoN0A3OW4p0hUHcagH0nseKhrLZPiSgbKVy5iFAOWJS4SlCiCVUKgVAlpbYRaLQqhx7BuO7u74qGs874shJSoXSohz0BRQUVJJUSkJdxQJW2EBKaiWkTNGWQ5iSEFznLeWfSh4xHXH9IWyv94nfaKjY+TUkaMsxKiHTN2aNtT5igrB3bi3CMb1x/SFs+sTvtFQG46tWpQsVlAI/N5IABf9UnIwWsIVvB4ij9kV7QGsCRZbMkhOzIkgkOTSWkVrjhgKbjEhK0wkkMQ+5VesBRruYQD8yWsEttAbi7db4QObcoVFd/30hxVvTjdYgBmOWGycjQx1VtCxtAK4qoW+/rMAqTpevEVMSMieF1erUiGmWeWrF08QHhBSpLXVhVOIUOw/fAWhDgYBXe/dHSElJfZatCSYr1n0yoGpPbQex4l5OlQpICwH4b+uAqOldBqtukUovgy7Kh1GoA50hRQ4YiYu6AasEAnGL1ZbKzgkKfMDA7uA3UgXR1rkyypALKKipRUGJUt1VLNg7NQAQfNtAYt30bhANrWHZaQoJYgsCQciAcDxFYWJYVVNDvEIXJoFpDEZEkAhsDwhJSU7SKg17DUwEfpPQsme6ZstKizbQwB3HEChLOxaKvb+S9DhVnmfBzjSVLI3fMuKANKEmL7PqGrX51Oqu6AV2c3nStm2lAh7wA6JrQYFwHpAQVmVbEACelE0MBflFSVPnsTKHHJWWES8kAquuq8wU91WBLOSWBrkkvBws19IqXz3Hqj0uVcObHfVIbfuPHCACe6WJvZ1JYDCi2ugcCp44bAlyuX0roF00IALgAYM5iWmWRJqzHfj3vjEcgoVfCVJXdN1QSyilWLEBTpVm2NRSAHnK5y6laUNmVgqAxqNx+6KtrOm1WdKp9lJmSwHm2ZbTAAPnywa3c1JxDAiLYuWl2fHGoOT03nKrQ1zhFCycwqrAjMF6PgRh6YDKrdPkaVYrKLPaqiXOc3JjtdlzTVXRa6pyagQxoXXS3aNmczNCylBSFy1uyb2AO501F3eItOmdREicZshISFVXKAFHdygVDEEqO44NE3O1ZlzbMi+CtaUEpISCtKWDywFUUhVfi1UdQOUBIau6/yrSEhQ5tRfHo0Z2PbFqBjEdCSkLBVIWFoTdK7rskk7N6WTfQRVJoA5otmEaNobTYl2YrmF5ctRClu91BF68ouSyavR8GpAWiGpwzjsi0JWHSQRvEOGAg9ITMWB4NQl9xJb05iKNrnpQJkLUSgpABIN0gs128gHEt14jCLTp4kKTVTJvAopdLpUkFSfnMFEhJcPVnAMZxbrIq2W6zWZTqAW68C0pBExeDUyAZnU0BomrSkSLJZZJUStEqVKWlAXMCFqQFjnEoBuFTuFKbHjGIa4n+0LZ9YnfaKj6BNpDKWSlKcVHZSN1SWwwqaR8/a4fpC2U/vE77RUBsmhrBLNjspvI/ISaKGfNJ4O/VWkNztDoFebvD/LUTXfskcKNBOr6D8DspKVBrPJqcPySc0A07scocmoSqppVnf041w3QAqJqEi6QQASXvLBJLZr6TNgxxhw2ZK+ioOciAlXooe4Q6qXNFUrChwCSWge6kmqKjMUr2QHLRZFjB+z1boZTaGosHgcfFc4lELJHSf/Uwpg1IZnoBooNv9vjdAAqmXuiq9gGzAHGFmYQKfypDsrR96o2hTJ8MqeuGJoXKVUdYPo9HrgCZdvwvDDie7+HEQfKtjhgdoVpXrNYj7PpCUcUgH0Hx7YmpMmWU3qAbwxEAZLK6JUA1ReFWqGcEdj8Y6kqTgwqeNMiBVhlTNoSigd3fvMKVcUwUXII2doEVfDt9UAsTHFSCFUd8R92cNz1ASyEUHf2HOAFBV07ZcPeQ/OMoHG/QlgWwYM3GHLPpBKvnpUoUDgpV2pOPXSAN0fONU1YYbwPZHLcQSUzACk0GCqHejAimcCifdUC7dw6/Ag+asrBuf6S4qL2b9UAwjSoSpCCFKCyWWA6QwvOpRNAcBjVoWspBUAAHN4gABTnOmPWYFXZSwCTeJqQpmIwvC7gxhPwg3CkBgAAyqkKJYHF6nsgHZqbwoX4Z9TQColi5PUTdJo1B/KheC5klw77VLySGNeokQNPd9otvChu3N6+qAZJwOeZwxplg9e4w6LUQf9OWLDrpjVi2RhlUrMU6yKvuIoTTCPSZjC6QWyD1D0oMWYDZqMTAYnyg2I2a3z1yVKl3lFYuquqHObQKQLpu1IzgZXKNblWaZImTELlzElKnlJvscTfSAXzqYufK9bGSgBKjs5PdDlWLEOQzMQcRGTyJdWDlRIDM+JFGEBvHJ9odUqzygCoTFC8FEqWGVtAFJLXWYMG34xe9FaQvgpXsrT0g/E1BLOk5GK/qtMIlAqdKAkXiQU3lXWICCSUIBGZJcbokbdpZKbRIS9VmYihGARziSQ+JVLLDiYCM5RFFMm+CyUm6ouQxWzOMGJu9sVbk2sF9U23KBBmvLlOSTzaS6j+8sMOCDFt0+tFolzbPNLS5qbizmCu6pCuw3TDWi5Jloupu82kJEtCUtcQB0CSSVHDapgKOXgJGy20rWtJlzEXCU31XQlbOHQyioggA1ApGB63j+0LZX+8TvtFRvUm0OM2447vHBowTW5Xy+2fWJ32ioDX9BWprJZgZax8RJ2kKCgfi05Fq0wffD67WHFTxdCkn7x2vCdXrEfgdmJGMiThX9Wn2weZQViz7jTGAFTOQai6+VT6oWpi+Ifg/qAeHZthlO5BBPd6vZjCBYmGwS3Go7y5gHJchWKWIzAIGHA/dWsPyQlVMN+/tfDsgFS1pPxag7ZMR25wdItoW19BvNQgE9d1TFy+RgFiwlJpQYsASDxLbTjg/VBarCiayVAvkaEUycV764wkS1teCSQWwxPWklqUw40jnPNVSSlWF5IqGwd/YYACfqooVSesP7G9I7DBFj0bMSCKggYhu8Pj1QdL0koCu3xA9nfHv+uBnSLwzANR2ZjugBxeDu5IoSzAdYeleMLkpWHChziXqA9O/BvuhaNNhVQHSciw9IcGG52kEXgplJ6s2MAQuQF1SAJm/eGp3t6DETaQFEqeo3upmyIeh6okkaVQSCCCc8xXHqqYctM9HTKCps0ioGPWfXwgIY2JYSkoSSnEXS59CSS2OLsYkdHLUwIvUIvCm1iLwFNxpBotwKQU3XI3jLcPaMoes0wEbge7q+/tgArRPzQkEg1DsXLVGTb8naCpaUzWURkaEb6VLP2O2cDmSL2DEUFSBg4IOOYfiIfssq6aB3AAOR7f4DKAGXYSghmIxSWAul8AdxwbiYblksKBi7ZkHEgVxAxBG+JmBrVJoSA+/qFRRt8BGTNGtQG6S5ptAjqOf8YaFnIDKSKUwHqUS3YYkLLNfYUGBqMPWKQT8GBAcVw340auOLQGK8r4vKloSFXUhKrwvECqwwSHYnN+EZzomXeny01QL7U2W3bV1W0W3GLtyi6Se0TU0u3iWClEPRIoGS7JAqVdE0in6FtpRPSoFqtjdcKoQpRIuvgS4oS0BtOjdMpSjcQkAipqC7gKUVBSsKnERnuvek7zkOlV5KkkEhtkJqHcUBOdVGsdtmmSl1BQuHKiQdlw4yB+i70UXygfVHV+bpWeTMVds0lW0AQA5Tsy0jjcq9AL1XgLZo3SSky5aJ420yZN9zi0tw750QeuLeiaEovGiQCSakAB91cB6IpesEgptU0O19YU5DXQoGjGoAKWrkmL3YZZ5tPze3B8nxeAUi1BSUqBdKgCFAEOFBwQFAFiDmIwvWw/L7X9Ym/aKjdZoLmpbN6nt9UYTrWo/DrXT9fN+0VAb3q3ak/ArKHqLPJyB/VJ9ESCpso/snqHeIidWpCjY7K4DfB5ONKc0mDbZsYpIPHsr1V9EA4ZKFU2TxJr6IbVo+70HObYj2+uBEzAropL5gV/j3iEi0FObJ3GAfUFFW1dJFKuD3qD/AHQsFYNAANznvAyjgtWSqcCMPZ2Q6UEh0VG8eGx7YAmVa5goxOdKsOL1hVotIUPjJY6zTu/nAEmaXYLrucvTc5w4QfZtIh7igP58DACiUPmLb9k+0ZQHPQm86klJ+kmjYZ784kbZKQHLFNcsO04geyAJhUzJII+idodme7MQDSCz4L41SvvwNGpjhDstSM3A/aDep04DrpA0xSXLgSzuUaPuem7DqjxBSxUkNvBvA8QRiXgCrXoxGKFE9RYej1wEFEYnDM0h6RaQMC6c9/Zk/XD67i3ILMW2nx4HqgEWeZLPSZL5rVQ4YLYDIDKCETFIU4SSnKu0OxyCeIMB/ADw9b9/iohyVKWhrroPzb2Bo5unPA8YCclK5xiUgjEGoI6z24CkFSpN0Fuvx3RX7OsuEnvDgGt4UJJzyeJKTbyAC94HBiC7biM4CSTxjsNSLSlYdJh2AQZKS5YOcTAGlAZcmeq+ou6tpQ2RdZkPQBw4BzJrEiTFP5R7eUSkJZLKJKrwCnHRuhyKm8TgWAgMU1mtCFrVMSpJvKUEpSHKUjouvoqJ3pcY1isSgVUDgVZsPHGLydWJM9HPXlIQ5CKKU+IYqUQXF13rR4fnakqdBWEpShKSpaFoWgqIU968RdXslRHRdhnAVHR+j5tstCJSAnnJhYJACUijklqBIAKjuYx9E6G1bl2GyypEok3MSakqJdSmGbmhY0yiI1a1JRZ1KnS3lKmMQlLKAQ17m3WnokhTsXbBWUWtryi7bNFBgcRmHbCr41FYCg6w6NK7bIDKuqQQcykIUVtWjqSQnrizSVqASGLVBUkgJDUZXznLNdESFt0ShS7xS5AUl6rDKZTKTizgHEEUrDvwNIFXyo5VR9+Yf6UAGqWDle3Z93CPn/WwfL7Xj+cTvtFR9DTLGACpOyRjjSnoj571sf4fa3x+ETn84qA+gdWZN6w2MOR8nkNh/hJ8NBdt0ebhF7rLkUzxJ9kYNYOU3SEuVKlongJQhKUjmZJZKUgAOZbmgGO6CByr6S8oHmZH4cBr8mbMQSEkB6VYkD0dnVBk9SDKIT0qbQTf44Y1r3RhS+Uq3qJBngpOKeZkN/2820NHlDt2HPAVylSRk2SIDXRbQFklTAmrqQk1yZZFHZqYPEtYEhawwUkgPfeii7tixwFeuMOk8o1vSdmcBgPyMmrVr8XWsdkcpFvQ1yeA6nLSpNaNX4vcID6Bn2JCsQFO5qMTvDbqbsIjJmjDdUl3LUfFxgx4s2+grGNHlS0j5QPMyPw4SrlP0jT48Uf9TI/DgNVWqdKLuuuTu+TAjv7I7NnOKgPndyqKKGWIqN8ZGvlM0gQxnjzMn8OG18oluIbnhu/JScHw/J8TAa+u1FncKGDHLHhwJruhiz2kZOMyMexg/ozjHf6fW1iOeDUH5OVhu6GELOvlsIrNBb/Kleu5AbDMWDW7UHL73jkrSBBNQK0Ir1E9UZENfracZwoG/JSfchKtfraT+VHmpPuQG92WYJqRRzndoRi1KsDweCUBIJuqOV4FyK70lu+lXjAJXKJbkvdnAOGPxUn3ILXym6QWAFzkqbB5Eg//ADgN45sOxAwdjiAfonswMImWUi8UlRDVCqKpuJO225QyxjBf6ytIY8+Hd/yUnF73+HvrBA5VNJeUDF/yMj8OA3eTMBTWqWyoH45pauL9cES5i3wplT7xT0vGAHlT0iCCLQHwfmZH4cKTyqaSGFoFf8mR+HAfQ0QmmNCGaSVFRBwAOHzXOFLpVvLrO4RiiuVfSTfnA8zI/Djh5V9J1+UDH/Bkbv8AbgNL0jqkt5SEii1ArDBNEMCCpBci5SjPR4f0bqsqWqYLq7qZgKCohRuVUkJcEFQvFJf6SsaGMrl8quksfhAfeZMg/wDzhz+tjSflA8zI/DgN2k6PYNdA2U5kjZffixOe8x6zaLQJhmi9eUgIqtRSE7gi8UgEh6ARhP8AWxpPygeZkfhx7+tfSXlA8zI/DgN+NkDAAqSzMxY0Ls+YO6FqlAhjluo3UcY+fhysaT8oHmZH4ce/rY0n5QPMyPw4DeFScK3hvFDXqpwj5r1v/SFsx/OJ32iomxyraSr8oHmZH4cUjSOlJkydMmLU61rUpRZIcqJJLAMKnKA//9k="/>
          <p:cNvSpPr>
            <a:spLocks noChangeAspect="1" noChangeArrowheads="1"/>
          </p:cNvSpPr>
          <p:nvPr/>
        </p:nvSpPr>
        <p:spPr bwMode="auto">
          <a:xfrm>
            <a:off x="155575" y="-776288"/>
            <a:ext cx="22288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536" name="AutoShape 32" descr="data:image/jpeg;base64,/9j/4AAQSkZJRgABAQAAAQABAAD/2wCEAAkGBhQSERQUEhQWFRUWGRsYGRgXGBkXHBwbFxwfGRwaHBgZHCYfHxsjGhgcHy8gIycpLSwsFh4xNTAqNSYrLCoBCQoKBQUFDQUFDSkYEhgpKSkpKSkpKSkpKSkpKSkpKSkpKSkpKSkpKSkpKSkpKSkpKSkpKSkpKSkpKSkpKSkpKf/AABEIAKsA6gMBIgACEQEDEQH/xAAcAAABBQEBAQAAAAAAAAAAAAAEAgMFBgcBAAj/xABPEAABAgMEBQcGCQgJBQEAAAABAhEAAyEEEjFBBQYiUWEHEzJxgZHwVJOhsdHSFCMkQlJ0s8HTMzQ1Q2KC4fEWFyVEU2Nyc6IVkrLCw6P/xAAUAQEAAAAAAAAAAAAAAAAAAAAA/8QAFBEBAAAAAAAAAAAAAAAAAAAAAP/aAAwDAQACEQMRAD8AterurNlVY7Ko2WzkmRJJJkSySTLSSSSlyS7vBx1Vsnktm8xK92DNWE/IbJ9XkfZIiSMrx6ICtr1Wsvktn8xK9yGVaq2byWz+Yle71RZ+ZjpssBVf6K2byWz+Zl+7ChqrZfJbP5mV7sWb4L4bxv8ARHhZoCsnVWzeS2fzMr3Y8NUrN5LI8xL92LQmy+PHX6IcFmG6Aqo1Us3ktn8zK9yFp1Vs3ktn8xK9yLObOITzA8ePFYCunVSy+S2fzEr3IaVqtZfJbP5iV7kWc2fshtVkgKwNV7Mz/BbP5mVl+7HP6MWXyaz+Zle7FjMlso4ZUBX06r2Xyaz+Yle5w9ccXqvZfJrP5mV7sWESeEK5jh48euArB1Vs3k1n8zK92Pf0Vs3k0jzMv3Ys/M8PRDE+6gOohIwffmwAxLA0DmAgBqvZRjZrP5mV7sKRqvZiQBZbO/8Asyvd7IrOt3KmiTs2RCZkzNUx7iS5YAA1UGfdXfGZaS1gt1tJE2dMWlXzBsSzmwQGSa8DhAbBahouWSJhsCSMQU2ckcGAJeAbBb9Fz5wkyUWaYsuRds4agJIvGUwLDM5RkVk0Qmt7IVCdo/e3a0HWC2izrEyzhV+Wq8CpV4Xk1DJSEgbmL0MBsh1bs/k0jzMv3Y5/Rqz+TSPMy/dib0PPTPs8maLvxktK9nouoAkB60LiuYghdmaArCtXLP5PI8zK93rhlWr1n8nkeal+yLLNkQMuRAQEzV+z+TyPNSx/6wNM0FI/wJPmpfuxY1S4GmyvHjxXi8BXVaDkf4EnzSPdjL9OyUi1TwEpAE2YAAAAAFGgADNG1qs/jweMY5rJL+WWn/em/wDmYD6P1WHyGyfVpH2SfHZEq0Rmqv5jZPq8j7JESvjx49cBwePTHG8ePFY6fHjxnHE+PHdAKSPHjxhHnjhEe8euAUIVCQI5e/lnAKMcABwiF0xrpY7Kq5PnoSs4IG2t6fMSCRiCLzYxWNKcqC3Is9mIFQJloVzYcY/FIBWQA5YqQTAX8qqwhu02hKEkrIQkVKlEJSM6k0A48Iy1Vv0jbCpAtMwABQUmSlMogh3QQnaC2+lMTRQMOWTk/WtSVLlqWQgG/NmGYzsSkJmlagXrg2ymu0YC42jXmwJLG0ySXZkFUwk7hzYUHc+mIyfyoWIGhnqYtSQtnYkB1XdxpwgORydyEhKZsxDIBNyWCKKL3wxvJViHJUK9UScrVqzpvPKXNUCCKXfnNdqWYAJVQAEA0qYCFm8slnTeAs1qdLu4lJwxJ+MfAivVHkcriCzWO016O1KqyrpIrUBVKZkRZ7HoWyIZpIGBCMQDTCW7B2Bwqxj1s0dZEArWi6JYK7xJADO6iKlRAcuxZ4CmaS5YZlw/B7DMdnvTVAJTiXUEB2DF3KRxiqJ5QrSpSxbZBmlWNyYqSpIDslKSShgXJBSFEnGgjWZmqVldTBRpdu02QElJYkdbgnfCVaqWYu7gK+kSz0Z7x3JS7VriHgMds0zR00sFqs5xHwiU6auQb8pSmyxCd7wUnV4zRelNMlpDGYClctJbC5KSRxAWCTvEaIrk1krSQVEvsgqG0kJ2QZZVeuG9XavYmkRFr5Mrky/LQtOwp1SFBNVEJoUsoKSGU1UljvgM/Rq2VKIm86oj5roSkcboM4gfuJgmRoqUFMkICgausKbsJSfRFi0hoW1y7iZipVoOSbShEy815kc4sIJWwFakC9WjGuaSt1plLUUyylKSwQi6tDY4AJUzFw4wIrWoapyeTSEzJKnYELlgl2oy2LqADlJZ8CYtcyRGPah8o6EzkImgS8nqekzjClA+OQjaqKAIqCKGAi50qBVyolZ0loEXL7YACZJgVcmJBYpDRR/D2eN0AFzPjxXOMO1pHy21f783/wA1RvwleqMF1sHy+1/WJ32ioD6K1VPyGx/V5H2SPHbEm/jx1xF6rH5DY/q8j7JESmXjx2QHWjkev+PHXHJkwAEkgDEkkAAVqScoBYMccdcZ5rPyz2aQpSLOk2qYCxulpQw/WMSr93caiMm1l1/tttdM2cyCQ0mWGl9RAO0BuUVYQGz60crdisd5AXz84fMlVS/0VTGKU8Wc8MozvSfKfarYlRZaJBDXZV6Wkf6ptFLw6II6jFU0TomeUgoswJNQtaQot+yhSrjY4g9cE2nQc7n0Lt4mLlE3ecLsGFApuiHIFKNhATOhNNGglSpatq8US1pKi4I6DJJIUL1HJYCsXrQQs01d/m1KmkALExZSp0qzSUJowdzUgDF4dkaqyk2dE1EtM6WSkXJYlklKqKU6iBsgvi+O6LFpXR6FhKBhLDIUCxAwcLPaz7LtSA7Kt6EJCZYu3QPiwyVVvM7bLne9S4ygdcxSpt4Gt1SWJGIu7aQS6U5lL/ROEREmVMkKTzgvYplzGASsLIUUrbaTMajEAdIiLFLsySQDUoIUHZ0kuBgXY1FcuqAGImGclTrQlAulCSAFXjQ3U43bpYkB+cVuEctCTL2iFVUE/SoogEioui+QT+yDEpZ7GoAhSndSrtALqCSUpYbhnm5j1hQpSXUliCqmLgKUEqrvCQf3oAWXKVvNAQQaOSKEjKqQQ2/GPEOSCFdEF32AapF2ruGc0ZjEmLDX1cBu66+iFGxpAJOQeladQxoGgIs2VTMTuxF4tmXOLkY41VCJC0m+Em9ilTFL0uhT3asK1NaiJSXcvITXbSVJxYpDFn37TseMck6FlpmLmAbcwC+rF7oup6mG7HOABkWbm0pCQWShKUi8CGANKjDAXiSaw7o+etKEpmKvLSkAqLpD1xo2Ig7mEk3bzrABIpgSWcDBJKSOww1OlqStASi8lZUFl8AEuCaZqYVeAQq3ElIKQQpwxxZyBRjjjVg2cCWvVyzTiaXFKe9dLPQJq2TS0t/pESU2zlizA1ZW4qzrxrwrAcuym6mgvXdpsXaoSDXEloCmaZ5MgsXkhM3oJSWqEhrz4OCfo140hjR2nbbo5FxSDabMjFKiETpYvsKiigQQwLYgPF5SFIuhIcA7R6PRDpPEXgAQN3XDtpscqam7MQlYFUuEllYuHwLuf5QDOgdZrPbkFchd5iykKF1aP9aDUClDhWCp0uvCKLrJqiZa/hFnUqXPSDcmoNRdAcLBF1bgqDmjRM6sa3iceYtCebtIBdLKSmZR78q/U0N4pNRVgRWAllyobKILUIZaAYaPn/W78/tn1id9oqPoVSY+e9bx/aFs+sTvtFQH0DqvM+RWT6vI+yT48CJlKogtV/zKyfV5H2SfHbDuslmnTbJPl2dYROXLIQom6xLPtfNdLh8ngIfWzlSstivSwefnj9XLNEkZTF1CeqpFaRjmsuvNr0hMuTZlxBwkovJl7L0IqpRLNVw+6JqxagTUACbZpsxR6Uvm1zDvbnaITexcKJrV4npNkmyAVTLNPsqADf5mzWeYgJxda0q51QAd3aAgdCcnctMvnbWtkpZSkh0pDuKgByzKYAOVAB6w7InJSuUmYChK0fFSZctKUopsc5MulV1JaYu8RiqhYRYBoNFuk0mTZoBBWLKpCUYum9LmFM1JzqSKGIm0arICFy5VqtEpaSlRlWlghRoBfCQwOLKN5xiC8BZ9AWZBtSAlCSkodaFDoKvbKkbRKSvFnamEXyTZJV5QASaVArQ0qMMsIpmpwkWaWq5KmiaVHnVTmJK0uXKkBmzGQdqRN2ieQNguqYQVKAxIYUxy9sBD6zWBdgClWCWEiaGuOBLRNBe9doQlaLwLEC8hH0jEZadN35ktVwKnh5aagNfa+lNapLE8Gi1axSufl3B0mKgxPSR8Yj/mkDqJiB0RoQG086AWZ0jhkruaAnkygJaEropTIUzVbZSvioKYhW4GC7FZ0qCZoCULN2+UpDquBSbqiQ5F7j8wVhhNmCFoCnBWvOoASL907lEJ7gY5YbM8soICgmYpgqr/ADnDVfbIBBEBIT5qiQElheBLVLYsCDRyDU5PTBlrtbOSeA3EkskA8aAtgTASLTLIFwoKUm4bqrxBo7uXSU8a98PFnAIriLwqSA9SRvSDTdwgClOpBTfUCpxeSQFJcMCDkrMPuwh+Qan2u74PxgRFAwej1cUAqOLPQHjCzMOPcxwxBHZQjrMAQiYGB+5uBoawzOth2QmlQST9GuGyXLsC7M+MI5wfNxoe0B27S8JlpAIzev8AD74AxCku9Hwfqqz7gSYdeAEgNvo5bjg3VjXfDiZhy3U44448K0xMAQVG8A1GNXzyDY768IYXIWZoN4c3cIUltq84IUFbmcHsjqJpYZ0FezE9sLRO39+/iIDy5Dw0uzBm4V7K+OqCgqGrTICwASQykqcFugoKAfdSvAwEdbEkMi5eCjdW6gAlJSupBxqyW/zHyis6w6mJnbcq8mYFBYukIUF7CTMvJSpV5kg4noNgTF4nSAodjRF2uxkLCwaJQoFLY1BCrzfNY0YPeNYCs6k63G0AyLSLlrlg3hdKBMSmhmpBAb9oUZwWrFnKWig68asLdNtsgCJ0pQKilwbzpSFNmCAl3+iYterGn0W2zInIADulaQXuLSWUl8xgoHcRASgDiPnjXD9IWz6xO+0VH0SRHzrrh+kLZ9YnfaKgN61TUDY7IHH5CSC+P5JMTQcHAgO3HH1RC6sSAbHZHdvg8g//AJJ9ESibL9FZFc6EemvdAKsloUqWleLkuA9BVmxO53OZhc23JwJUD1F+4wAmzmUSqUu6C5VLWDcKi5vAuShycnGbGPL05NR05N3iV3h3oQ3e0BXbVqzctnwqzCZJURtIQkhKlHFRTdaoAdIIcgFxWJXTGiha5QUgbaXFXStBI2kPjcUCxGO04LxI2fTSlh0ywob0LQsf8THJmlEE7UpYIq4YGnFw+OHGAhNE6vApVQhdBMxDlOBY0coYU9cTcjRT1cUNA+7746nTKUhRTKW5qXGNAHJrlTshXPzVt8WhI+kwX6IB5NibaBvHIZOzYjKOInpCUiUwSkBPOEbIA2Q30jRqU4wwpx0lpO90EPl0ecI3hikwJpHTgSkuosmhU7AO2aWrhQN1wBCi82lQgNm/OL3vgoJBpuWIZlyEzJZDqBExZ2VFJB6xiGIoeERtg1lkHozEFk0ZQUATUqJSGdTig3QRoW2BSpoGAUD/ANyR7sBI3Tvq42jUuAQCT3D92EiWU4BgM3NXoK4g8XzwiSl2f2+PGcPcyICKAV27tzOG7jDgQovif5eO6JESh49sc5gboAJKMOvEb+6p4R5KdxYb2wc9fXWDlSwXyfFoVdEAEEE9f8GMe2hBrR4iAFA3uOMdGP8APjuwyh4yt1HxhCpPjx4qYDyFbvHg1hyWrgR1w22/e/b49cdveg/x8dcA9CFJcV9vs7oTzj4dnjxjCixgITScoorUDBSXoXoKs4Iug03GM91dtXwLSvMFXxVtQFI2n2w/N1IHSCVIYPUo7NRt0pStkJDMXfDJqBnBOPVGX6/JMuUicAlM2yzErCZb7K0gTiHIBa4SaAUDtAaVlHztriP7Qtn1id9oqPoiVaAtKVp6K0hSepQCh6DHzxrj+kLZ9YnfaKgN61VBNisjEfm8ih/2kxKXlJOAHpiF1amqTYrJew+DyWJH+Undj6YkUW05Gn7Jvf8AEsW7YAwWpO9zubPfCpbHCnVQ9zNAPwpCumwxxBbsDuO/OFKYYYfsEKFOBrALtei5ay65QL5sArvFfVDf/R0YIVMRRumunUCSPRD8mfRwaZnFut8IdTO404+0CAjF6IUMFrBfEBJIfHaSEt6YbXo1anN8EnF03X6yFfdEwi1jgODx6YsEORXvgKNrDrCixLlptV51hRRddaSEkA4EnFQoaVgGfrLKtiLtmnovY3FOkkBnSQQ6QQekMHh/X+6q02EECpnA1usm6gr2sryXSTlfg7VLRZURPWAFKQAhISlIr0iAQCxAASSzgO0BkWuU+1SZ6RMDJSQZcxKQQtmAUFV6ikkh3pE7oTlXSjGzICiA6jMWQ7MSEpRsuXLOak1Eatb9W7PMlKROky9pwbgIG04BbJTHFjhGb6ycjhTemWJV4CplKxG+6S/cW68oCz6K5Wr7X5SFJw+KWb/YiYz979cX3Rmk0T5YmS3unJSVIUCMilQBBj5rs5nWdahMSuWXAIIWlORYkOys6pw4RoGo2n1y1pUkpKDszHlISLtCFCdJIQ4Jc85LQWJrSA1xUwAgEgE0DnE4sN9IVEN/1SZnJcjcpDjLAq9UdmadUlJUuUtISCSQ0x2+alMslRUcBSAmI9ELL1gJxkzQGBYhL13sqnVDi9YUjFE0ceaWR3hJEBLR6AJOm5SiAFBzkSx7ixw4Q+q3JBbuwrwFanhAER6IeVrdZFTDLFolhYLXVKumlcDUdrRMQHCmEKl0hyPQAxQX/l4wjl/GrHxjuz74JIgeYnqrvoN0A3OW4p0hUHcagH0nseKhrLZPiSgbKVy5iFAOWJS4SlCiCVUKgVAlpbYRaLQqhx7BuO7u74qGs874shJSoXSohz0BRQUVJJUSkJdxQJW2EBKaiWkTNGWQ5iSEFznLeWfSh4xHXH9IWyv94nfaKjY+TUkaMsxKiHTN2aNtT5igrB3bi3CMb1x/SFs+sTvtFQG46tWpQsVlAI/N5IABf9UnIwWsIVvB4ij9kV7QGsCRZbMkhOzIkgkOTSWkVrjhgKbjEhK0wkkMQ+5VesBRruYQD8yWsEttAbi7db4QObcoVFd/30hxVvTjdYgBmOWGycjQx1VtCxtAK4qoW+/rMAqTpevEVMSMieF1erUiGmWeWrF08QHhBSpLXVhVOIUOw/fAWhDgYBXe/dHSElJfZatCSYr1n0yoGpPbQex4l5OlQpICwH4b+uAqOldBqtukUovgy7Kh1GoA50hRQ4YiYu6AasEAnGL1ZbKzgkKfMDA7uA3UgXR1rkyypALKKipRUGJUt1VLNg7NQAQfNtAYt30bhANrWHZaQoJYgsCQciAcDxFYWJYVVNDvEIXJoFpDEZEkAhsDwhJSU7SKg17DUwEfpPQsme6ZstKizbQwB3HEChLOxaKvb+S9DhVnmfBzjSVLI3fMuKANKEmL7PqGrX51Oqu6AV2c3nStm2lAh7wA6JrQYFwHpAQVmVbEACelE0MBflFSVPnsTKHHJWWES8kAquuq8wU91WBLOSWBrkkvBws19IqXz3Hqj0uVcObHfVIbfuPHCACe6WJvZ1JYDCi2ugcCp44bAlyuX0roF00IALgAYM5iWmWRJqzHfj3vjEcgoVfCVJXdN1QSyilWLEBTpVm2NRSAHnK5y6laUNmVgqAxqNx+6KtrOm1WdKp9lJmSwHm2ZbTAAPnywa3c1JxDAiLYuWl2fHGoOT03nKrQ1zhFCycwqrAjMF6PgRh6YDKrdPkaVYrKLPaqiXOc3JjtdlzTVXRa6pyagQxoXXS3aNmczNCylBSFy1uyb2AO501F3eItOmdREicZshISFVXKAFHdygVDEEqO44NE3O1ZlzbMi+CtaUEpISCtKWDywFUUhVfi1UdQOUBIau6/yrSEhQ5tRfHo0Z2PbFqBjEdCSkLBVIWFoTdK7rskk7N6WTfQRVJoA5otmEaNobTYl2YrmF5ctRClu91BF68ouSyavR8GpAWiGpwzjsi0JWHSQRvEOGAg9ITMWB4NQl9xJb05iKNrnpQJkLUSgpABIN0gs128gHEt14jCLTp4kKTVTJvAopdLpUkFSfnMFEhJcPVnAMZxbrIq2W6zWZTqAW68C0pBExeDUyAZnU0BomrSkSLJZZJUStEqVKWlAXMCFqQFjnEoBuFTuFKbHjGIa4n+0LZ9YnfaKj6BNpDKWSlKcVHZSN1SWwwqaR8/a4fpC2U/vE77RUBsmhrBLNjspvI/ISaKGfNJ4O/VWkNztDoFebvD/LUTXfskcKNBOr6D8DspKVBrPJqcPySc0A07scocmoSqppVnf041w3QAqJqEi6QQASXvLBJLZr6TNgxxhw2ZK+ioOciAlXooe4Q6qXNFUrChwCSWge6kmqKjMUr2QHLRZFjB+z1boZTaGosHgcfFc4lELJHSf/Uwpg1IZnoBooNv9vjdAAqmXuiq9gGzAHGFmYQKfypDsrR96o2hTJ8MqeuGJoXKVUdYPo9HrgCZdvwvDDie7+HEQfKtjhgdoVpXrNYj7PpCUcUgH0Hx7YmpMmWU3qAbwxEAZLK6JUA1ReFWqGcEdj8Y6kqTgwqeNMiBVhlTNoSigd3fvMKVcUwUXII2doEVfDt9UAsTHFSCFUd8R92cNz1ASyEUHf2HOAFBV07ZcPeQ/OMoHG/QlgWwYM3GHLPpBKvnpUoUDgpV2pOPXSAN0fONU1YYbwPZHLcQSUzACk0GCqHejAimcCifdUC7dw6/Ag+asrBuf6S4qL2b9UAwjSoSpCCFKCyWWA6QwvOpRNAcBjVoWspBUAAHN4gABTnOmPWYFXZSwCTeJqQpmIwvC7gxhPwg3CkBgAAyqkKJYHF6nsgHZqbwoX4Z9TQColi5PUTdJo1B/KheC5klw77VLySGNeokQNPd9otvChu3N6+qAZJwOeZwxplg9e4w6LUQf9OWLDrpjVi2RhlUrMU6yKvuIoTTCPSZjC6QWyD1D0oMWYDZqMTAYnyg2I2a3z1yVKl3lFYuquqHObQKQLpu1IzgZXKNblWaZImTELlzElKnlJvscTfSAXzqYufK9bGSgBKjs5PdDlWLEOQzMQcRGTyJdWDlRIDM+JFGEBvHJ9odUqzygCoTFC8FEqWGVtAFJLXWYMG34xe9FaQvgpXsrT0g/E1BLOk5GK/qtMIlAqdKAkXiQU3lXWICCSUIBGZJcbokbdpZKbRIS9VmYihGARziSQ+JVLLDiYCM5RFFMm+CyUm6ouQxWzOMGJu9sVbk2sF9U23KBBmvLlOSTzaS6j+8sMOCDFt0+tFolzbPNLS5qbizmCu6pCuw3TDWi5Jloupu82kJEtCUtcQB0CSSVHDapgKOXgJGy20rWtJlzEXCU31XQlbOHQyioggA1ApGB63j+0LZX+8TvtFRvUm0OM2447vHBowTW5Xy+2fWJ32ioDX9BWprJZgZax8RJ2kKCgfi05Fq0wffD67WHFTxdCkn7x2vCdXrEfgdmJGMiThX9Wn2weZQViz7jTGAFTOQai6+VT6oWpi+Ifg/qAeHZthlO5BBPd6vZjCBYmGwS3Go7y5gHJchWKWIzAIGHA/dWsPyQlVMN+/tfDsgFS1pPxag7ZMR25wdItoW19BvNQgE9d1TFy+RgFiwlJpQYsASDxLbTjg/VBarCiayVAvkaEUycV764wkS1teCSQWwxPWklqUw40jnPNVSSlWF5IqGwd/YYACfqooVSesP7G9I7DBFj0bMSCKggYhu8Pj1QdL0koCu3xA9nfHv+uBnSLwzANR2ZjugBxeDu5IoSzAdYeleMLkpWHChziXqA9O/BvuhaNNhVQHSciw9IcGG52kEXgplJ6s2MAQuQF1SAJm/eGp3t6DETaQFEqeo3upmyIeh6okkaVQSCCCc8xXHqqYctM9HTKCps0ioGPWfXwgIY2JYSkoSSnEXS59CSS2OLsYkdHLUwIvUIvCm1iLwFNxpBotwKQU3XI3jLcPaMoes0wEbge7q+/tgArRPzQkEg1DsXLVGTb8naCpaUzWURkaEb6VLP2O2cDmSL2DEUFSBg4IOOYfiIfssq6aB3AAOR7f4DKAGXYSghmIxSWAul8AdxwbiYblksKBi7ZkHEgVxAxBG+JmBrVJoSA+/qFRRt8BGTNGtQG6S5ptAjqOf8YaFnIDKSKUwHqUS3YYkLLNfYUGBqMPWKQT8GBAcVw340auOLQGK8r4vKloSFXUhKrwvECqwwSHYnN+EZzomXeny01QL7U2W3bV1W0W3GLtyi6Se0TU0u3iWClEPRIoGS7JAqVdE0in6FtpRPSoFqtjdcKoQpRIuvgS4oS0BtOjdMpSjcQkAipqC7gKUVBSsKnERnuvek7zkOlV5KkkEhtkJqHcUBOdVGsdtmmSl1BQuHKiQdlw4yB+i70UXygfVHV+bpWeTMVds0lW0AQA5Tsy0jjcq9AL1XgLZo3SSky5aJ420yZN9zi0tw750QeuLeiaEovGiQCSakAB91cB6IpesEgptU0O19YU5DXQoGjGoAKWrkmL3YZZ5tPze3B8nxeAUi1BSUqBdKgCFAEOFBwQFAFiDmIwvWw/L7X9Ym/aKjdZoLmpbN6nt9UYTrWo/DrXT9fN+0VAb3q3ak/ArKHqLPJyB/VJ9ESCpso/snqHeIidWpCjY7K4DfB5ONKc0mDbZsYpIPHsr1V9EA4ZKFU2TxJr6IbVo+70HObYj2+uBEzAropL5gV/j3iEi0FObJ3GAfUFFW1dJFKuD3qD/AHQsFYNAANznvAyjgtWSqcCMPZ2Q6UEh0VG8eGx7YAmVa5goxOdKsOL1hVotIUPjJY6zTu/nAEmaXYLrucvTc5w4QfZtIh7igP58DACiUPmLb9k+0ZQHPQm86klJ+kmjYZ784kbZKQHLFNcsO04geyAJhUzJII+idodme7MQDSCz4L41SvvwNGpjhDstSM3A/aDep04DrpA0xSXLgSzuUaPuem7DqjxBSxUkNvBvA8QRiXgCrXoxGKFE9RYej1wEFEYnDM0h6RaQMC6c9/Zk/XD67i3ILMW2nx4HqgEWeZLPSZL5rVQ4YLYDIDKCETFIU4SSnKu0OxyCeIMB/ADw9b9/iohyVKWhrroPzb2Bo5unPA8YCclK5xiUgjEGoI6z24CkFSpN0Fuvx3RX7OsuEnvDgGt4UJJzyeJKTbyAC94HBiC7biM4CSTxjsNSLSlYdJh2AQZKS5YOcTAGlAZcmeq+ou6tpQ2RdZkPQBw4BzJrEiTFP5R7eUSkJZLKJKrwCnHRuhyKm8TgWAgMU1mtCFrVMSpJvKUEpSHKUjouvoqJ3pcY1isSgVUDgVZsPHGLydWJM9HPXlIQ5CKKU+IYqUQXF13rR4fnakqdBWEpShKSpaFoWgqIU968RdXslRHRdhnAVHR+j5tstCJSAnnJhYJACUijklqBIAKjuYx9E6G1bl2GyypEok3MSakqJdSmGbmhY0yiI1a1JRZ1KnS3lKmMQlLKAQ17m3WnokhTsXbBWUWtryi7bNFBgcRmHbCr41FYCg6w6NK7bIDKuqQQcykIUVtWjqSQnrizSVqASGLVBUkgJDUZXznLNdESFt0ShS7xS5AUl6rDKZTKTizgHEEUrDvwNIFXyo5VR9+Yf6UAGqWDle3Z93CPn/WwfL7Xj+cTvtFR9DTLGACpOyRjjSnoj571sf4fa3x+ETn84qA+gdWZN6w2MOR8nkNh/hJ8NBdt0ebhF7rLkUzxJ9kYNYOU3SEuVKlongJQhKUjmZJZKUgAOZbmgGO6CByr6S8oHmZH4cBr8mbMQSEkB6VYkD0dnVBk9SDKIT0qbQTf44Y1r3RhS+Uq3qJBngpOKeZkN/2820NHlDt2HPAVylSRk2SIDXRbQFklTAmrqQk1yZZFHZqYPEtYEhawwUkgPfeii7tixwFeuMOk8o1vSdmcBgPyMmrVr8XWsdkcpFvQ1yeA6nLSpNaNX4vcID6Bn2JCsQFO5qMTvDbqbsIjJmjDdUl3LUfFxgx4s2+grGNHlS0j5QPMyPw4SrlP0jT48Uf9TI/DgNVWqdKLuuuTu+TAjv7I7NnOKgPndyqKKGWIqN8ZGvlM0gQxnjzMn8OG18oluIbnhu/JScHw/J8TAa+u1FncKGDHLHhwJruhiz2kZOMyMexg/ozjHf6fW1iOeDUH5OVhu6GELOvlsIrNBb/Kleu5AbDMWDW7UHL73jkrSBBNQK0Ir1E9UZENfracZwoG/JSfchKtfraT+VHmpPuQG92WYJqRRzndoRi1KsDweCUBIJuqOV4FyK70lu+lXjAJXKJbkvdnAOGPxUn3ILXym6QWAFzkqbB5Eg//ADgN45sOxAwdjiAfonswMImWUi8UlRDVCqKpuJO225QyxjBf6ytIY8+Hd/yUnF73+HvrBA5VNJeUDF/yMj8OA3eTMBTWqWyoH45pauL9cES5i3wplT7xT0vGAHlT0iCCLQHwfmZH4cKTyqaSGFoFf8mR+HAfQ0QmmNCGaSVFRBwAOHzXOFLpVvLrO4RiiuVfSTfnA8zI/Djh5V9J1+UDH/Bkbv8AbgNL0jqkt5SEii1ArDBNEMCCpBci5SjPR4f0bqsqWqYLq7qZgKCohRuVUkJcEFQvFJf6SsaGMrl8quksfhAfeZMg/wDzhz+tjSflA8zI/DgN2k6PYNdA2U5kjZffixOe8x6zaLQJhmi9eUgIqtRSE7gi8UgEh6ARhP8AWxpPygeZkfhx7+tfSXlA8zI/DgN+NkDAAqSzMxY0Ls+YO6FqlAhjluo3UcY+fhysaT8oHmZH4ce/rY0n5QPMyPw4DeFScK3hvFDXqpwj5r1v/SFsx/OJ32iomxyraSr8oHmZH4cUjSOlJkydMmLU61rUpRZIcqJJLAMKnKA//9k="/>
          <p:cNvSpPr>
            <a:spLocks noChangeAspect="1" noChangeArrowheads="1"/>
          </p:cNvSpPr>
          <p:nvPr/>
        </p:nvSpPr>
        <p:spPr bwMode="auto">
          <a:xfrm>
            <a:off x="-2988840" y="692696"/>
            <a:ext cx="22288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0" y="2921541"/>
            <a:ext cx="2034768" cy="36300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9" y="1016500"/>
            <a:ext cx="3216447" cy="1802941"/>
          </a:xfrm>
          <a:prstGeom prst="rect">
            <a:avLst/>
          </a:prstGeom>
        </p:spPr>
      </p:pic>
      <p:pic>
        <p:nvPicPr>
          <p:cNvPr id="1026" name="Picture 2" descr="http://upload.wikimedia.org/wikipedia/de/thumb/7/70/Logo_Biosph%C3%A4renreservat_Bliesgau.svg/500px-Logo_Biosph%C3%A4renreservat_Bliesgau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1" y="1299733"/>
            <a:ext cx="2959931" cy="106557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62099" y="967879"/>
            <a:ext cx="98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alibri" pitchFamily="34" charset="0"/>
                <a:cs typeface="Calibri" pitchFamily="34" charset="0"/>
              </a:rPr>
              <a:t>UNESCO</a:t>
            </a:r>
            <a:endParaRPr lang="de-DE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25" y="84552"/>
            <a:ext cx="8929688" cy="64341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ym typeface="Symbol"/>
              </a:rPr>
              <a:t>Fette und Öle: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Fettsäure-Ester des Glycerins: </a:t>
            </a:r>
            <a:r>
              <a:rPr lang="de-DE" dirty="0" err="1" smtClean="0">
                <a:sym typeface="Symbol"/>
              </a:rPr>
              <a:t>Triglyceride</a:t>
            </a:r>
            <a:endParaRPr lang="de-DE" dirty="0"/>
          </a:p>
        </p:txBody>
      </p:sp>
      <p:pic>
        <p:nvPicPr>
          <p:cNvPr id="8194" name="Picture 2" descr="https://upload.wikimedia.org/wikipedia/commons/thumb/c/c9/Fat_structural_formulae.png/1280px-Fat_structural_formula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4" y="1317816"/>
            <a:ext cx="3692274" cy="26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8/8d/Triglyceride_Structural_Formulae_V.1.png/1280px-Triglyceride_Structural_Formulae_V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33" y="3306821"/>
            <a:ext cx="4877334" cy="27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CC"/>
          </a:buClr>
          <a:buSzTx/>
          <a:buFont typeface="Webdings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CC"/>
          </a:buClr>
          <a:buSzTx/>
          <a:buFont typeface="Webdings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•TOB•:Programme:Microsoft Office 98:Vorlagen:Leere Präsentation</Template>
  <TotalTime>0</TotalTime>
  <Words>899</Words>
  <Application>Microsoft Macintosh PowerPoint</Application>
  <PresentationFormat>Bildschirmpräsentation (4:3)</PresentationFormat>
  <Paragraphs>233</Paragraphs>
  <Slides>32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5" baseType="lpstr">
      <vt:lpstr>Arial</vt:lpstr>
      <vt:lpstr>Calibri</vt:lpstr>
      <vt:lpstr>Geneva</vt:lpstr>
      <vt:lpstr>Lucida Grande</vt:lpstr>
      <vt:lpstr>MS PGothic</vt:lpstr>
      <vt:lpstr>ＭＳ Ｐゴシック</vt:lpstr>
      <vt:lpstr>Symbol</vt:lpstr>
      <vt:lpstr>Tahoma</vt:lpstr>
      <vt:lpstr>Times</vt:lpstr>
      <vt:lpstr>Times New Roman</vt:lpstr>
      <vt:lpstr>Verdana</vt:lpstr>
      <vt:lpstr>Webdings</vt:lpstr>
      <vt:lpstr>Leere Präsentation</vt:lpstr>
      <vt:lpstr>Omega-3-Fettsäuren  und Nachhaltigkeit im Schülerlabor</vt:lpstr>
      <vt:lpstr>Nachhaltige Entwicklung</vt:lpstr>
      <vt:lpstr>Nachhaltige Entwicklung</vt:lpstr>
      <vt:lpstr>Nachhaltige Chemie</vt:lpstr>
      <vt:lpstr>Chemierelevante Aspekte der Nachhaltigkeit</vt:lpstr>
      <vt:lpstr>BIOMASSE, Entstehung</vt:lpstr>
      <vt:lpstr>BIOMASSE stoffliche Nutzung z.B. für Biokraftstoffe</vt:lpstr>
      <vt:lpstr>Omega-3-Fettsäuren                                </vt:lpstr>
      <vt:lpstr>Fette und Öle: Fettsäure-Ester des Glycerins: Triglyceride</vt:lpstr>
      <vt:lpstr>Fettsäuren / Ölpflanzen z.B.  Raps-Öl</vt:lpstr>
      <vt:lpstr>wichtige Omega-3-Fettsäuren</vt:lpstr>
      <vt:lpstr>Stoffwechsel</vt:lpstr>
      <vt:lpstr>Bedeutung in der Ernährung</vt:lpstr>
      <vt:lpstr>Qualität von Pflanzenölen</vt:lpstr>
      <vt:lpstr>Experimentierphase im Schülerlabor </vt:lpstr>
      <vt:lpstr>Aufgabe 1:  Extraktion von Pflanzenöl</vt:lpstr>
      <vt:lpstr>Aufgabe 2:  welches Pflanzenöl  enthält viel α-Linolensäure ?</vt:lpstr>
      <vt:lpstr>„speed-Synthese“ der Fettsäureethylester  in einer Schüttelreaktion</vt:lpstr>
      <vt:lpstr>Reaktionsbedingungen</vt:lpstr>
      <vt:lpstr>DC der Fettsäure-Ethylester</vt:lpstr>
      <vt:lpstr>Aufgabe 3:  Säurezahl (SZ)</vt:lpstr>
      <vt:lpstr>Aufgabe 4 - Iodzahl (IZ)</vt:lpstr>
      <vt:lpstr>Elektrophile Addition an die Doppelbindungen</vt:lpstr>
      <vt:lpstr>Instrumentelle Analytik (Ausblick)</vt:lpstr>
      <vt:lpstr>GC-MS</vt:lpstr>
      <vt:lpstr>PowerPoint-Präsentation</vt:lpstr>
      <vt:lpstr>Industrielle Umsetzung</vt:lpstr>
      <vt:lpstr>PowerPoint-Präsentation</vt:lpstr>
      <vt:lpstr>Bewertung und Reflexion</vt:lpstr>
      <vt:lpstr>Pflanzenöle mit viel Omega-3-Fettsäuren</vt:lpstr>
      <vt:lpstr>Umweltforschung</vt:lpstr>
      <vt:lpstr>Zum Nachdenken: Naturschutz gegenüber Umweltschutz</vt:lpstr>
    </vt:vector>
  </TitlesOfParts>
  <Company>Design Agentur Achim Grintsch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Organisatorische Einführung</dc:title>
  <dc:subject>Sieben-Labore-Tour Herbst 2013</dc:subject>
  <dc:creator>Rolf Hempelmann</dc:creator>
  <cp:lastModifiedBy>Johannes Huwer</cp:lastModifiedBy>
  <cp:revision>404</cp:revision>
  <cp:lastPrinted>2016-04-27T14:57:21Z</cp:lastPrinted>
  <dcterms:created xsi:type="dcterms:W3CDTF">2000-07-04T11:31:46Z</dcterms:created>
  <dcterms:modified xsi:type="dcterms:W3CDTF">2016-07-29T12:01:52Z</dcterms:modified>
</cp:coreProperties>
</file>